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6858000" cx="9144000"/>
  <p:notesSz cx="6858000" cy="9144000"/>
  <p:embeddedFontLst>
    <p:embeddedFont>
      <p:font typeface="Carme"/>
      <p:regular r:id="rId54"/>
    </p:embeddedFont>
    <p:embeddedFont>
      <p:font typeface="Teko"/>
      <p:regular r:id="rId55"/>
      <p:bold r:id="rId56"/>
    </p:embeddedFont>
    <p:embeddedFont>
      <p:font typeface="Arial Narrow"/>
      <p:regular r:id="rId57"/>
      <p:bold r:id="rId58"/>
      <p:italic r:id="rId59"/>
      <p:boldItalic r:id="rId60"/>
    </p:embeddedFont>
    <p:embeddedFont>
      <p:font typeface="Arial Black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ArialBlack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ArialNarrow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Teko-regular.fntdata"/><Relationship Id="rId10" Type="http://schemas.openxmlformats.org/officeDocument/2006/relationships/slide" Target="slides/slide6.xml"/><Relationship Id="rId54" Type="http://schemas.openxmlformats.org/officeDocument/2006/relationships/font" Target="fonts/Carme-regular.fntdata"/><Relationship Id="rId13" Type="http://schemas.openxmlformats.org/officeDocument/2006/relationships/slide" Target="slides/slide9.xml"/><Relationship Id="rId57" Type="http://schemas.openxmlformats.org/officeDocument/2006/relationships/font" Target="fonts/ArialNarrow-regular.fntdata"/><Relationship Id="rId12" Type="http://schemas.openxmlformats.org/officeDocument/2006/relationships/slide" Target="slides/slide8.xml"/><Relationship Id="rId56" Type="http://schemas.openxmlformats.org/officeDocument/2006/relationships/font" Target="fonts/Teko-bold.fntdata"/><Relationship Id="rId15" Type="http://schemas.openxmlformats.org/officeDocument/2006/relationships/slide" Target="slides/slide11.xml"/><Relationship Id="rId59" Type="http://schemas.openxmlformats.org/officeDocument/2006/relationships/font" Target="fonts/ArialNarrow-italic.fntdata"/><Relationship Id="rId14" Type="http://schemas.openxmlformats.org/officeDocument/2006/relationships/slide" Target="slides/slide10.xml"/><Relationship Id="rId58" Type="http://schemas.openxmlformats.org/officeDocument/2006/relationships/font" Target="fonts/ArialNarrow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10" Type="http://schemas.openxmlformats.org/officeDocument/2006/relationships/image" Target="../media/image20.png"/><Relationship Id="rId9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10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8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39750" y="925512"/>
            <a:ext cx="7920037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Dějiny světa na konci časů a dějiny vykoupení ve viděních 10., 11. a 17. kapitoly knihy Zjevení       </a:t>
            </a:r>
            <a:b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/>
        </p:nvSpPr>
        <p:spPr>
          <a:xfrm>
            <a:off x="684212" y="765175"/>
            <a:ext cx="7775575" cy="289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„Zvuk sedmé polnice tedy oznamuje ukončení doby milosti. Zvěstování evangelia „všem národům, pokolením i jazyku i lidu“  je u konce. (Zj 14.6)  Sedmá polnice nevratně uvádí události doby konce do pohybu.“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</a:t>
            </a:r>
            <a:r>
              <a:rPr b="0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(Jon Paulien, „Co říká Bible o konci času …“  str.96)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/>
        </p:nvSpPr>
        <p:spPr>
          <a:xfrm>
            <a:off x="395287" y="549275"/>
            <a:ext cx="8280400" cy="534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Království světa (Zj 11,15)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Kdy se Ježíš stane vládcem  království světa?  Stalo se to již v roce 1844?  Co nám k tomu říkají biblické souvislosti?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Čti  Ž 110,1 a Da 7,14.26.27!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Pokud je Ježíš z právnického hlediska Králem  již od Golgaty a pokud podle Zj 12,10 zvítězil  svou smrtí nad satanem a přijal svou říši,  jde v 7. troubení ve skutečnosti o převzetí </a:t>
            </a:r>
            <a:r>
              <a:rPr b="1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„Království tohoto světa“,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případně  </a:t>
            </a:r>
            <a:r>
              <a:rPr b="1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jeho říše.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To se stane, až Ježíš ukončí svou prostřednickou službu a převezme úřad soudce a krále.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 tomto smyslu to také vidí  E.G. Whiteová ve vidění o  „ukončení  vyšetřujícího soudu" </a:t>
            </a: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(GC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301+427</a:t>
            </a: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EW 279-280)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609600" y="1766887"/>
            <a:ext cx="7850187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se ujímá kralování  (Da 7:9-14) 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(kdy?)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Království tohoto světa budou předána Kristu!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24 starců padá na zem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Vyšetřující soud je ukončen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Svatyně je očištěna  (Da 8:14)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Tajemství Boží je dokonáno  (Zj 10,7-8) </a:t>
            </a:r>
            <a:endParaRPr/>
          </a:p>
          <a:p>
            <a:pPr indent="-107950" lvl="0" marL="28575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Zvěstování tří andělských poselství je ukončeno	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Doba milosti je ukončena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609600" y="1371600"/>
            <a:ext cx="7924800" cy="519112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 o b a   7  p o s l e d n í ch   r a n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0" y="685800"/>
            <a:ext cx="17526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Ukončení d. milosti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b="1" i="0" lang="en-US" sz="40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Doba 7. troubení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2667000" y="749300"/>
            <a:ext cx="4191000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Zj 11,15-19 + Zj 10,7-8</a:t>
            </a:r>
            <a:endParaRPr/>
          </a:p>
        </p:txBody>
      </p:sp>
      <p:cxnSp>
        <p:nvCxnSpPr>
          <p:cNvPr id="283" name="Google Shape;283;p24"/>
          <p:cNvCxnSpPr/>
          <p:nvPr/>
        </p:nvCxnSpPr>
        <p:spPr>
          <a:xfrm>
            <a:off x="533400" y="1371600"/>
            <a:ext cx="0" cy="52578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4" name="Google Shape;284;p24"/>
          <p:cNvCxnSpPr/>
          <p:nvPr/>
        </p:nvCxnSpPr>
        <p:spPr>
          <a:xfrm>
            <a:off x="533400" y="1905000"/>
            <a:ext cx="8305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5" name="Google Shape;285;p24"/>
          <p:cNvSpPr txBox="1"/>
          <p:nvPr/>
        </p:nvSpPr>
        <p:spPr>
          <a:xfrm>
            <a:off x="8077200" y="754062"/>
            <a:ext cx="762000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0" y="1592262"/>
            <a:ext cx="457200" cy="519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V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Y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Š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CC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O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U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/>
          </a:p>
        </p:txBody>
      </p:sp>
      <p:cxnSp>
        <p:nvCxnSpPr>
          <p:cNvPr id="287" name="Google Shape;287;p24"/>
          <p:cNvCxnSpPr/>
          <p:nvPr/>
        </p:nvCxnSpPr>
        <p:spPr>
          <a:xfrm>
            <a:off x="8534400" y="1219200"/>
            <a:ext cx="0" cy="5334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8" name="Google Shape;288;p24"/>
          <p:cNvSpPr txBox="1"/>
          <p:nvPr/>
        </p:nvSpPr>
        <p:spPr>
          <a:xfrm>
            <a:off x="5029200" y="64008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 Paulien „Endtime 106...“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685800" y="5654675"/>
            <a:ext cx="7620000" cy="830262"/>
          </a:xfrm>
          <a:prstGeom prst="rect">
            <a:avLst/>
          </a:prstGeom>
          <a:solidFill>
            <a:srgbClr val="FF6B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 musí 6. polnice troubit až do ukončení doby milosti, a nemůžeme ji hledat před rokem 1844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/>
          <p:nvPr/>
        </p:nvSpPr>
        <p:spPr>
          <a:xfrm>
            <a:off x="228600" y="2590800"/>
            <a:ext cx="4495800" cy="52387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Hněv  národů</a:t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4724400" y="2971800"/>
            <a:ext cx="1905000" cy="95408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Boží         hněv</a:t>
            </a:r>
            <a:endParaRPr/>
          </a:p>
        </p:txBody>
      </p:sp>
      <p:sp>
        <p:nvSpPr>
          <p:cNvPr id="296" name="Google Shape;296;p25"/>
          <p:cNvSpPr txBox="1"/>
          <p:nvPr/>
        </p:nvSpPr>
        <p:spPr>
          <a:xfrm>
            <a:off x="6629400" y="3733800"/>
            <a:ext cx="2286000" cy="954087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Čas soudit mrtvé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Tři různé a po sobě následující události!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152400" y="3657600"/>
            <a:ext cx="45720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Odkdy existují rozhněvané národy?       </a:t>
            </a: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Amos 1,11</a:t>
            </a:r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228600" y="1263650"/>
            <a:ext cx="7223125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Co říká Bible o hněvu národů v minulých dějinách?  </a:t>
            </a:r>
            <a:r>
              <a:rPr b="1" i="0" lang="en-US" sz="28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Ž 2</a:t>
            </a:r>
            <a:endParaRPr b="1" i="0" sz="3200" u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152400" y="5046662"/>
            <a:ext cx="845185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„Viděla jsem, že </a:t>
            </a:r>
            <a:r>
              <a:rPr b="1" i="1" lang="en-US" sz="240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zloba národů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b="1" i="1" lang="en-US" sz="2400" u="sng">
                <a:solidFill>
                  <a:srgbClr val="B000B0"/>
                </a:solidFill>
                <a:latin typeface="Arial"/>
                <a:ea typeface="Arial"/>
                <a:cs typeface="Arial"/>
                <a:sym typeface="Arial"/>
              </a:rPr>
              <a:t>Boží hněv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0" i="1" lang="en-US" sz="24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doba souzení mrtvých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byly různé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 sobě následující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události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také že </a:t>
            </a:r>
            <a:r>
              <a:rPr b="0" i="1" lang="en-US" sz="24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Michael se ještě nepřipravil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že nezačala </a:t>
            </a:r>
            <a:r>
              <a:rPr b="0" i="1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doba soužení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jaká ještě nebyla.“         (EG, 27; ABC VII, 805)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2590800" y="12192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611187" y="549275"/>
            <a:ext cx="78486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Co říká Bible o hněvu národů v době konce? 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Zj11,18;   Mt 24,8-9;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Zj 12,17;    Zj. 16,13;	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Ez 38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381000" y="228600"/>
            <a:ext cx="8458200" cy="5583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 Narrow"/>
              <a:buNone/>
            </a:pPr>
            <a:r>
              <a:rPr b="1" i="0" lang="en-US" sz="36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Budoucí hněv národů</a:t>
            </a:r>
            <a:endParaRPr/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„Národy se nyní začínají hněvat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(The nations are now </a:t>
            </a:r>
            <a:endParaRPr/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getting angry),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 až náš Velekněz dokončí </a:t>
            </a:r>
            <a:endParaRPr/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své dílo ve svatyni svatých, povstane, oblékne si roucho pomsty a potom bude vylito sedm </a:t>
            </a:r>
            <a:endParaRPr/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posledních ran.“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EW 36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„V době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kdy se bude dokončovat dílo záchrany,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přijde na zemi soužení </a:t>
            </a:r>
            <a:r>
              <a:rPr b="0" i="1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národy se rozhněvají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budou však zadrženy, aby nebránily dílu třetího andělského poselství.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1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			     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EW  85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322" name="Google Shape;3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1287" y="0"/>
            <a:ext cx="51927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/>
          <p:nvPr/>
        </p:nvSpPr>
        <p:spPr>
          <a:xfrm>
            <a:off x="349250" y="685800"/>
            <a:ext cx="3613150" cy="5078412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000066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Vidění ve Zj 17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Babylon 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  nevěstka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 šelma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/>
          <p:nvPr/>
        </p:nvSpPr>
        <p:spPr>
          <a:xfrm>
            <a:off x="2514600" y="1295400"/>
            <a:ext cx="3365500" cy="120015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000066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Muž: 	Kristus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Žena: 	Církev</a:t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0" y="0"/>
            <a:ext cx="9144000" cy="78105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63500" dir="2700000" dist="35921">
              <a:srgbClr val="000066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Dvě ženy v knize Zjevení</a:t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0"/>
          <p:cNvGrpSpPr/>
          <p:nvPr/>
        </p:nvGrpSpPr>
        <p:grpSpPr>
          <a:xfrm>
            <a:off x="4741911" y="2439053"/>
            <a:ext cx="4210001" cy="3733147"/>
            <a:chOff x="4741911" y="2591453"/>
            <a:chExt cx="4210001" cy="3733147"/>
          </a:xfrm>
        </p:grpSpPr>
        <p:pic>
          <p:nvPicPr>
            <p:cNvPr descr="1" id="331" name="Google Shape;33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0" y="3886200"/>
              <a:ext cx="1903412" cy="243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0"/>
            <p:cNvSpPr/>
            <p:nvPr/>
          </p:nvSpPr>
          <p:spPr>
            <a:xfrm rot="3240000">
              <a:off x="4876800" y="2819400"/>
              <a:ext cx="990600" cy="838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 txBox="1"/>
            <p:nvPr/>
          </p:nvSpPr>
          <p:spPr>
            <a:xfrm>
              <a:off x="5791200" y="2819400"/>
              <a:ext cx="3160712" cy="1077912"/>
            </a:xfrm>
            <a:prstGeom prst="rect">
              <a:avLst/>
            </a:prstGeom>
            <a:noFill/>
            <a:ln>
              <a:noFill/>
            </a:ln>
            <a:effectLst>
              <a:outerShdw blurRad="63500" dir="2700000" dist="35921">
                <a:srgbClr val="000066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Nečistá žena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Nevěstka ze </a:t>
              </a: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Zj 17</a:t>
              </a:r>
              <a:endParaRPr/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4800600" y="4343400"/>
              <a:ext cx="13716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Jr 3,6-12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Ez 23</a:t>
              </a:r>
              <a:endParaRPr/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228600" y="1981200"/>
            <a:ext cx="3668712" cy="4267200"/>
            <a:chOff x="762000" y="2209800"/>
            <a:chExt cx="3668712" cy="4267200"/>
          </a:xfrm>
        </p:grpSpPr>
        <p:sp>
          <p:nvSpPr>
            <p:cNvPr id="336" name="Google Shape;336;p30"/>
            <p:cNvSpPr/>
            <p:nvPr/>
          </p:nvSpPr>
          <p:spPr>
            <a:xfrm flipH="1" rot="-3240000">
              <a:off x="2895600" y="2895600"/>
              <a:ext cx="990600" cy="838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 txBox="1"/>
            <p:nvPr/>
          </p:nvSpPr>
          <p:spPr>
            <a:xfrm>
              <a:off x="2514600" y="3940175"/>
              <a:ext cx="1916112" cy="1938337"/>
            </a:xfrm>
            <a:prstGeom prst="rect">
              <a:avLst/>
            </a:prstGeom>
            <a:noFill/>
            <a:ln>
              <a:noFill/>
            </a:ln>
            <a:effectLst>
              <a:outerShdw blurRad="63500" dir="2700000" dist="35921">
                <a:srgbClr val="000066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Čistá žena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Panna</a:t>
              </a:r>
              <a:endParaRPr b="0" i="0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Jr  31,21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2K  11,1</a:t>
              </a:r>
              <a:endParaRPr/>
            </a:p>
          </p:txBody>
        </p:sp>
        <p:pic>
          <p:nvPicPr>
            <p:cNvPr descr="5" id="338" name="Google Shape;338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66800" y="2667000"/>
              <a:ext cx="1400175" cy="381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30"/>
            <p:cNvSpPr txBox="1"/>
            <p:nvPr/>
          </p:nvSpPr>
          <p:spPr>
            <a:xfrm>
              <a:off x="762000" y="2209800"/>
              <a:ext cx="1981200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 Narrow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Zj 12</a:t>
              </a:r>
              <a:endParaRPr/>
            </a:p>
          </p:txBody>
        </p:sp>
      </p:grpSp>
      <p:sp>
        <p:nvSpPr>
          <p:cNvPr id="340" name="Google Shape;340;p30"/>
          <p:cNvSpPr txBox="1"/>
          <p:nvPr/>
        </p:nvSpPr>
        <p:spPr>
          <a:xfrm>
            <a:off x="1162050" y="692150"/>
            <a:ext cx="62182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 představuje žena?</a:t>
            </a: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 5,23.24</a:t>
            </a:r>
            <a:endParaRPr/>
          </a:p>
        </p:txBody>
      </p:sp>
      <p:sp>
        <p:nvSpPr>
          <p:cNvPr id="341" name="Google Shape;341;p30"/>
          <p:cNvSpPr txBox="1"/>
          <p:nvPr/>
        </p:nvSpPr>
        <p:spPr>
          <a:xfrm>
            <a:off x="381000" y="6172200"/>
            <a:ext cx="1887537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Čistá církev</a:t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5867400" y="6172200"/>
            <a:ext cx="2449512" cy="5238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Odpadlá  církev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628775"/>
            <a:ext cx="2205037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1581150"/>
            <a:ext cx="286861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/>
        </p:nvSpPr>
        <p:spPr>
          <a:xfrm>
            <a:off x="381000" y="136525"/>
            <a:ext cx="8305800" cy="1311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 Frau mit der Sonne bekleidet und ihre Täuschung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5226050" y="2276475"/>
            <a:ext cx="685800" cy="3560762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6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T    R    O     U    B    E     N    Í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6156325" y="2284412"/>
            <a:ext cx="1079500" cy="15621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Anděl  a  kníž-ka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667625" y="2284412"/>
            <a:ext cx="914400" cy="146367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Arial Black"/>
              <a:buNone/>
            </a:pPr>
            <a:r>
              <a:rPr b="0" i="0" lang="en-US" sz="20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7. trou- bení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064250" y="1268412"/>
            <a:ext cx="1066800" cy="83185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10- 11,14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359650" y="1268412"/>
            <a:ext cx="1295400" cy="83185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Kp.11, 15-19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226050" y="1268412"/>
            <a:ext cx="685800" cy="8842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8+9.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084887" y="4013200"/>
            <a:ext cx="1295400" cy="15621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Dva svědci a  šelma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4921250" y="260350"/>
            <a:ext cx="4114800" cy="8318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rPr>
              <a:t>Vsuvka mezi  6. a 7.  troubením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76250" y="1289050"/>
            <a:ext cx="685800" cy="8604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6.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76250" y="2279650"/>
            <a:ext cx="685800" cy="359727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6  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 P E </a:t>
            </a:r>
            <a:r>
              <a:rPr b="1" i="1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  E  T  Í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695450" y="1289050"/>
            <a:ext cx="1447800" cy="466725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7.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695450" y="2279650"/>
            <a:ext cx="1447800" cy="466725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144.000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695450" y="3270250"/>
            <a:ext cx="1447800" cy="1196975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Vykou-pení v nebi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3635375" y="2276475"/>
            <a:ext cx="914400" cy="169862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1" i="0" lang="en-US" sz="2400" u="none" cap="none" strike="noStrik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7.  pe-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1" i="0" lang="en-US" sz="2400" u="none" cap="none" strike="noStrik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čeť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3371850" y="1289050"/>
            <a:ext cx="1219200" cy="466725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8,1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250825" y="295275"/>
            <a:ext cx="4343400" cy="7953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0066"/>
                </a:solidFill>
                <a:latin typeface="Arial Black"/>
                <a:ea typeface="Arial Black"/>
                <a:cs typeface="Arial Black"/>
                <a:sym typeface="Arial Black"/>
              </a:rPr>
              <a:t>Vsuvka mezi 6. a 7. 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rgbClr val="FF0066"/>
                </a:solidFill>
                <a:latin typeface="Arial Black"/>
                <a:ea typeface="Arial Black"/>
                <a:cs typeface="Arial Black"/>
                <a:sym typeface="Arial Black"/>
              </a:rPr>
              <a:t>pečetí</a:t>
            </a:r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47879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250825" y="5949950"/>
            <a:ext cx="4343400" cy="8318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Der Einschub zwischen dem 6.+ 7. Siegel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4932362" y="5949950"/>
            <a:ext cx="4114800" cy="8318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Der Einschub zwischen der 6. + 7. Posaune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/>
        </p:nvSpPr>
        <p:spPr>
          <a:xfrm>
            <a:off x="323850" y="1041400"/>
            <a:ext cx="3810000" cy="4957762"/>
          </a:xfrm>
          <a:prstGeom prst="rect">
            <a:avLst/>
          </a:prstGeom>
          <a:noFill/>
          <a:ln cap="flat" cmpd="sng" w="9525">
            <a:solidFill>
              <a:srgbClr val="FF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Žena v nebi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Oděná sluncem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Matka Mesiáše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Měsíc pod nohama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Ohrožená drakem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Tato žena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pronásledována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Utíká na poušť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Trpí v poušti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Sycená Bohem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4356100" y="1052512"/>
            <a:ext cx="4572000" cy="4911725"/>
          </a:xfrm>
          <a:prstGeom prst="rect">
            <a:avLst/>
          </a:prstGeom>
          <a:noFill/>
          <a:ln cap="flat" cmpd="sng" w="9525">
            <a:solidFill>
              <a:srgbClr val="FF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Nevěstka v poušti + na vodách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Okázale oblečena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Matka nevěstek (církví)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Sedí na šelmě, vodách, kopcích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Nesena šelmou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Nevěstka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pronásleduje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Nachází se v poušti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Panuje v poušti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Opilá krví svatých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323850" y="228600"/>
            <a:ext cx="8569325" cy="588962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FF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Srovnání žen ze Zj 12 a 17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/>
          <p:nvPr/>
        </p:nvSpPr>
        <p:spPr>
          <a:xfrm>
            <a:off x="0" y="6324600"/>
            <a:ext cx="5181600" cy="398462"/>
          </a:xfrm>
          <a:prstGeom prst="rect">
            <a:avLst/>
          </a:prstGeom>
          <a:noFill/>
          <a:ln cap="flat" cmpd="sng" w="57150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 b y l a</a:t>
            </a:r>
            <a:endParaRPr/>
          </a:p>
        </p:txBody>
      </p:sp>
      <p:sp>
        <p:nvSpPr>
          <p:cNvPr id="362" name="Google Shape;362;p33"/>
          <p:cNvSpPr txBox="1"/>
          <p:nvPr/>
        </p:nvSpPr>
        <p:spPr>
          <a:xfrm flipH="1" rot="10800000">
            <a:off x="6477000" y="6326187"/>
            <a:ext cx="2667000" cy="398462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bude znovu</a:t>
            </a:r>
            <a:endParaRPr/>
          </a:p>
        </p:txBody>
      </p:sp>
      <p:cxnSp>
        <p:nvCxnSpPr>
          <p:cNvPr id="363" name="Google Shape;363;p33"/>
          <p:cNvCxnSpPr/>
          <p:nvPr/>
        </p:nvCxnSpPr>
        <p:spPr>
          <a:xfrm rot="10800000">
            <a:off x="6477000" y="609600"/>
            <a:ext cx="0" cy="6248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64" name="Google Shape;364;p33"/>
          <p:cNvCxnSpPr/>
          <p:nvPr/>
        </p:nvCxnSpPr>
        <p:spPr>
          <a:xfrm rot="10800000">
            <a:off x="5181600" y="4724400"/>
            <a:ext cx="0" cy="2133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365" name="Google Shape;3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2667000"/>
            <a:ext cx="2438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Časové zařazení šelmy ze Zj 17</a:t>
            </a:r>
            <a:endParaRPr/>
          </a:p>
        </p:txBody>
      </p:sp>
      <p:sp>
        <p:nvSpPr>
          <p:cNvPr id="367" name="Google Shape;367;p33"/>
          <p:cNvSpPr txBox="1"/>
          <p:nvPr/>
        </p:nvSpPr>
        <p:spPr>
          <a:xfrm>
            <a:off x="304800" y="609600"/>
            <a:ext cx="8534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800080"/>
                </a:solidFill>
                <a:latin typeface="Arial Black"/>
                <a:ea typeface="Arial Black"/>
                <a:cs typeface="Arial Black"/>
                <a:sym typeface="Arial Black"/>
              </a:rPr>
              <a:t>     MINULOST</a:t>
            </a:r>
            <a:r>
              <a:rPr b="1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</a:t>
            </a:r>
            <a:r>
              <a:rPr b="1" i="1" lang="en-US" sz="2400" u="none">
                <a:solidFill>
                  <a:srgbClr val="008000"/>
                </a:solidFill>
                <a:latin typeface="Carme"/>
                <a:ea typeface="Carme"/>
                <a:cs typeface="Carme"/>
                <a:sym typeface="Carme"/>
              </a:rPr>
              <a:t>PŘÍTOMNOST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BUDOCNOST</a:t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4038600" y="1905000"/>
            <a:ext cx="2286000" cy="682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Sedí na šelmě v poušti !</a:t>
            </a:r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4038600" y="1143000"/>
            <a:ext cx="2286000" cy="682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Sedí na mnohých vodách!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228600" y="1143000"/>
            <a:ext cx="3657600" cy="3873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Králové s ní smilnili </a:t>
            </a:r>
            <a:endParaRPr/>
          </a:p>
        </p:txBody>
      </p:sp>
      <p:cxnSp>
        <p:nvCxnSpPr>
          <p:cNvPr id="371" name="Google Shape;371;p33"/>
          <p:cNvCxnSpPr/>
          <p:nvPr/>
        </p:nvCxnSpPr>
        <p:spPr>
          <a:xfrm rot="10800000">
            <a:off x="0" y="990600"/>
            <a:ext cx="3886200" cy="0"/>
          </a:xfrm>
          <a:prstGeom prst="straightConnector1">
            <a:avLst/>
          </a:prstGeom>
          <a:noFill/>
          <a:ln cap="flat" cmpd="sng" w="57150">
            <a:solidFill>
              <a:srgbClr val="80008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72" name="Google Shape;372;p33"/>
          <p:cNvSpPr txBox="1"/>
          <p:nvPr/>
        </p:nvSpPr>
        <p:spPr>
          <a:xfrm>
            <a:off x="6477000" y="1143000"/>
            <a:ext cx="2667000" cy="68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Svět se bude šelmě divit</a:t>
            </a:r>
            <a:endParaRPr/>
          </a:p>
        </p:txBody>
      </p:sp>
      <p:sp>
        <p:nvSpPr>
          <p:cNvPr id="373" name="Google Shape;373;p33"/>
          <p:cNvSpPr txBox="1"/>
          <p:nvPr/>
        </p:nvSpPr>
        <p:spPr>
          <a:xfrm>
            <a:off x="228600" y="3505200"/>
            <a:ext cx="3657600" cy="4254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Obchodníci zbohatli </a:t>
            </a:r>
            <a:endParaRPr/>
          </a:p>
        </p:txBody>
      </p:sp>
      <p:cxnSp>
        <p:nvCxnSpPr>
          <p:cNvPr id="374" name="Google Shape;374;p33"/>
          <p:cNvCxnSpPr/>
          <p:nvPr/>
        </p:nvCxnSpPr>
        <p:spPr>
          <a:xfrm>
            <a:off x="4038600" y="990600"/>
            <a:ext cx="2362200" cy="0"/>
          </a:xfrm>
          <a:prstGeom prst="straightConnector1">
            <a:avLst/>
          </a:prstGeom>
          <a:noFill/>
          <a:ln cap="flat" cmpd="sng" w="57150">
            <a:solidFill>
              <a:srgbClr val="008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75" name="Google Shape;375;p33"/>
          <p:cNvCxnSpPr/>
          <p:nvPr/>
        </p:nvCxnSpPr>
        <p:spPr>
          <a:xfrm>
            <a:off x="6477000" y="990600"/>
            <a:ext cx="26670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76" name="Google Shape;376;p33"/>
          <p:cNvSpPr txBox="1"/>
          <p:nvPr/>
        </p:nvSpPr>
        <p:spPr>
          <a:xfrm>
            <a:off x="228600" y="1905000"/>
            <a:ext cx="3657600" cy="38735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Obyvatelé země byli opíjení</a:t>
            </a:r>
            <a:endParaRPr/>
          </a:p>
        </p:txBody>
      </p:sp>
      <p:sp>
        <p:nvSpPr>
          <p:cNvPr id="377" name="Google Shape;377;p33"/>
          <p:cNvSpPr txBox="1"/>
          <p:nvPr/>
        </p:nvSpPr>
        <p:spPr>
          <a:xfrm>
            <a:off x="228600" y="2667000"/>
            <a:ext cx="3657600" cy="75723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Byla v propasti a teď je na poušti</a:t>
            </a:r>
            <a:endParaRPr/>
          </a:p>
        </p:txBody>
      </p:sp>
      <p:sp>
        <p:nvSpPr>
          <p:cNvPr id="378" name="Google Shape;378;p33"/>
          <p:cNvSpPr txBox="1"/>
          <p:nvPr/>
        </p:nvSpPr>
        <p:spPr>
          <a:xfrm>
            <a:off x="6477000" y="1905000"/>
            <a:ext cx="2667000" cy="757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Králové dají šelmě moc</a:t>
            </a:r>
            <a:endParaRPr/>
          </a:p>
        </p:txBody>
      </p:sp>
      <p:sp>
        <p:nvSpPr>
          <p:cNvPr id="379" name="Google Shape;379;p33"/>
          <p:cNvSpPr txBox="1"/>
          <p:nvPr/>
        </p:nvSpPr>
        <p:spPr>
          <a:xfrm>
            <a:off x="6477000" y="4495800"/>
            <a:ext cx="2667000" cy="67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Tier  + Könige </a:t>
            </a:r>
            <a:r>
              <a:rPr b="1" i="0" lang="en-US" sz="24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wer-den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Hure hassen.</a:t>
            </a:r>
            <a:endParaRPr/>
          </a:p>
        </p:txBody>
      </p:sp>
      <p:sp>
        <p:nvSpPr>
          <p:cNvPr id="380" name="Google Shape;380;p33"/>
          <p:cNvSpPr txBox="1"/>
          <p:nvPr/>
        </p:nvSpPr>
        <p:spPr>
          <a:xfrm>
            <a:off x="6477000" y="3581400"/>
            <a:ext cx="2667000" cy="1570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Šelma </a:t>
            </a:r>
            <a:r>
              <a:rPr b="1" i="0" lang="en-US" sz="1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+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králové </a:t>
            </a:r>
            <a:r>
              <a:rPr b="1" i="0" lang="en-US" sz="24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budou bojovat proti 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Beránkovi, budou nenávidět nevěstku</a:t>
            </a:r>
            <a:endParaRPr/>
          </a:p>
        </p:txBody>
      </p:sp>
      <p:sp>
        <p:nvSpPr>
          <p:cNvPr id="381" name="Google Shape;381;p33"/>
          <p:cNvSpPr txBox="1"/>
          <p:nvPr/>
        </p:nvSpPr>
        <p:spPr>
          <a:xfrm>
            <a:off x="6477000" y="2743200"/>
            <a:ext cx="2667000" cy="757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Králové + šelma se </a:t>
            </a:r>
            <a:r>
              <a:rPr b="1" i="0" lang="en-US" sz="24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spojí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382" name="Google Shape;382;p33"/>
          <p:cNvSpPr txBox="1"/>
          <p:nvPr/>
        </p:nvSpPr>
        <p:spPr>
          <a:xfrm>
            <a:off x="4038600" y="5257800"/>
            <a:ext cx="5105400" cy="682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Nevěstka =  město, které panuje nad králi země !</a:t>
            </a:r>
            <a:endParaRPr/>
          </a:p>
        </p:txBody>
      </p:sp>
      <p:sp>
        <p:nvSpPr>
          <p:cNvPr id="383" name="Google Shape;383;p33"/>
          <p:cNvSpPr txBox="1"/>
          <p:nvPr/>
        </p:nvSpPr>
        <p:spPr>
          <a:xfrm>
            <a:off x="4038600" y="4495800"/>
            <a:ext cx="2286000" cy="682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Sedí na sedmi pahorcích!</a:t>
            </a:r>
            <a:endParaRPr/>
          </a:p>
        </p:txBody>
      </p:sp>
      <p:sp>
        <p:nvSpPr>
          <p:cNvPr id="384" name="Google Shape;384;p33"/>
          <p:cNvSpPr txBox="1"/>
          <p:nvPr/>
        </p:nvSpPr>
        <p:spPr>
          <a:xfrm flipH="1" rot="10800000">
            <a:off x="5334000" y="6308725"/>
            <a:ext cx="91440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není</a:t>
            </a:r>
            <a:endParaRPr/>
          </a:p>
        </p:txBody>
      </p:sp>
      <p:sp>
        <p:nvSpPr>
          <p:cNvPr id="385" name="Google Shape;385;p33"/>
          <p:cNvSpPr txBox="1"/>
          <p:nvPr/>
        </p:nvSpPr>
        <p:spPr>
          <a:xfrm flipH="1" rot="10800000">
            <a:off x="3352800" y="5867400"/>
            <a:ext cx="129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1798</a:t>
            </a:r>
            <a:endParaRPr/>
          </a:p>
        </p:txBody>
      </p:sp>
      <p:cxnSp>
        <p:nvCxnSpPr>
          <p:cNvPr id="386" name="Google Shape;386;p33"/>
          <p:cNvCxnSpPr/>
          <p:nvPr/>
        </p:nvCxnSpPr>
        <p:spPr>
          <a:xfrm>
            <a:off x="3886200" y="609600"/>
            <a:ext cx="0" cy="5334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87" name="Google Shape;387;p33"/>
          <p:cNvCxnSpPr/>
          <p:nvPr/>
        </p:nvCxnSpPr>
        <p:spPr>
          <a:xfrm>
            <a:off x="6477000" y="5334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4822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4"/>
          <p:cNvSpPr txBox="1"/>
          <p:nvPr/>
        </p:nvSpPr>
        <p:spPr>
          <a:xfrm>
            <a:off x="4953000" y="655637"/>
            <a:ext cx="3733800" cy="1077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b="0" i="0" lang="en-US" sz="32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Waldenští</a:t>
            </a:r>
            <a:r>
              <a:rPr b="0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v horách severní Italie</a:t>
            </a:r>
            <a:endParaRPr/>
          </a:p>
        </p:txBody>
      </p:sp>
      <p:grpSp>
        <p:nvGrpSpPr>
          <p:cNvPr id="394" name="Google Shape;394;p34"/>
          <p:cNvGrpSpPr/>
          <p:nvPr/>
        </p:nvGrpSpPr>
        <p:grpSpPr>
          <a:xfrm>
            <a:off x="457200" y="3200400"/>
            <a:ext cx="8686799" cy="3657600"/>
            <a:chOff x="457200" y="3200400"/>
            <a:chExt cx="8686799" cy="3657600"/>
          </a:xfrm>
        </p:grpSpPr>
        <p:pic>
          <p:nvPicPr>
            <p:cNvPr id="395" name="Google Shape;395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65612" y="3200400"/>
              <a:ext cx="4878387" cy="36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34"/>
            <p:cNvSpPr txBox="1"/>
            <p:nvPr/>
          </p:nvSpPr>
          <p:spPr>
            <a:xfrm>
              <a:off x="457200" y="4389437"/>
              <a:ext cx="3733800" cy="15700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200"/>
                <a:buFont typeface="Arial"/>
                <a:buNone/>
              </a:pPr>
              <a:r>
                <a:rPr b="0" i="0" lang="en-US" sz="3200" u="sng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Hugenotti</a:t>
              </a:r>
              <a:r>
                <a:rPr b="0" i="0" lang="en-US" sz="32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               v úkrytech v jižní  Francii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2" name="Google Shape;4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640387" cy="665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5"/>
          <p:cNvSpPr txBox="1"/>
          <p:nvPr/>
        </p:nvSpPr>
        <p:spPr>
          <a:xfrm>
            <a:off x="5867400" y="754062"/>
            <a:ext cx="3124200" cy="3028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Papežské metody mučení ve středověku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ei:Albrecht Dürer 066.jpg" id="408" name="Google Shape;4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765175"/>
            <a:ext cx="4943475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6"/>
          <p:cNvSpPr txBox="1"/>
          <p:nvPr/>
        </p:nvSpPr>
        <p:spPr>
          <a:xfrm>
            <a:off x="5795962" y="620712"/>
            <a:ext cx="3097212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Albrecht Dürer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„Mučení desetitisíců  křesťanů“              (1507)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Museum dějin umění, Vídeň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Výklad znamení nevěstky</a:t>
            </a:r>
            <a:endParaRPr/>
          </a:p>
        </p:txBody>
      </p:sp>
      <p:sp>
        <p:nvSpPr>
          <p:cNvPr id="415" name="Google Shape;415;p37"/>
          <p:cNvSpPr txBox="1"/>
          <p:nvPr/>
        </p:nvSpPr>
        <p:spPr>
          <a:xfrm>
            <a:off x="157162" y="765175"/>
            <a:ext cx="4343400" cy="6016625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Sedí na vodách mnohých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Sedí </a:t>
            </a:r>
            <a:r>
              <a:rPr b="1" i="0" lang="en-US" sz="2400" u="none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na šelmě</a:t>
            </a:r>
            <a:r>
              <a:rPr b="0" i="0" lang="en-US" sz="2400" u="none">
                <a:solidFill>
                  <a:srgbClr val="CC99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96633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996633"/>
                </a:solidFill>
                <a:latin typeface="Arial Narrow"/>
                <a:ea typeface="Arial Narrow"/>
                <a:cs typeface="Arial Narrow"/>
                <a:sym typeface="Arial Narrow"/>
              </a:rPr>
              <a:t>Je v poušti</a:t>
            </a:r>
            <a:endParaRPr b="0" i="0" sz="20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Králové země a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obchodníci smilnili s ní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Obchodníci skrze ní zbohatli</a:t>
            </a:r>
            <a:endParaRPr/>
          </a:p>
          <a:p>
            <a:pPr indent="-190500" lvl="0" marL="1905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Oděná </a:t>
            </a:r>
            <a:r>
              <a:rPr b="0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šarlatem</a:t>
            </a:r>
            <a:r>
              <a:rPr b="0" i="0" lang="en-US" sz="2400" u="none">
                <a:solidFill>
                  <a:srgbClr val="CC00CC"/>
                </a:solidFill>
                <a:latin typeface="Arial Narrow"/>
                <a:ea typeface="Arial Narrow"/>
                <a:cs typeface="Arial Narrow"/>
                <a:sym typeface="Arial Narrow"/>
              </a:rPr>
              <a:t> a brunátným rouchem,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ozdobená </a:t>
            </a:r>
            <a:r>
              <a:rPr b="0" i="0" lang="en-US" sz="2400" u="none">
                <a:solidFill>
                  <a:srgbClr val="D6AD00"/>
                </a:solidFill>
                <a:latin typeface="Arial Narrow"/>
                <a:ea typeface="Arial Narrow"/>
                <a:cs typeface="Arial Narrow"/>
                <a:sym typeface="Arial Narrow"/>
              </a:rPr>
              <a:t>zlatem a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drahokamy</a:t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Má zlatý pohár plný vína</a:t>
            </a:r>
            <a:endParaRPr/>
          </a:p>
          <a:p>
            <a:pPr indent="-190500" lvl="0" marL="1905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Opila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krále a národy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„Babylon“, </a:t>
            </a:r>
            <a:r>
              <a:rPr b="0" i="0" lang="en-US" sz="2400" u="sng">
                <a:solidFill>
                  <a:srgbClr val="9900FF"/>
                </a:solidFill>
                <a:latin typeface="Arial Narrow"/>
                <a:ea typeface="Arial Narrow"/>
                <a:cs typeface="Arial Narrow"/>
                <a:sym typeface="Arial Narrow"/>
              </a:rPr>
              <a:t>matka smilstva</a:t>
            </a:r>
            <a:r>
              <a:rPr b="0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 na zemi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 opilá </a:t>
            </a:r>
            <a:r>
              <a:rPr b="0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krví </a:t>
            </a:r>
            <a:r>
              <a:rPr b="0" i="0" lang="en-US" sz="2400" u="sng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všech</a:t>
            </a:r>
            <a:r>
              <a:rPr b="0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svatých mučedníků</a:t>
            </a:r>
            <a:endParaRPr/>
          </a:p>
          <a:p>
            <a:pPr indent="-190500" lvl="0" marL="1905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na 7 kopcích</a:t>
            </a:r>
            <a:endParaRPr/>
          </a:p>
        </p:txBody>
      </p:sp>
      <p:sp>
        <p:nvSpPr>
          <p:cNvPr id="416" name="Google Shape;416;p37"/>
          <p:cNvSpPr txBox="1"/>
          <p:nvPr/>
        </p:nvSpPr>
        <p:spPr>
          <a:xfrm>
            <a:off x="4724400" y="762000"/>
            <a:ext cx="4191000" cy="6016625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952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Přítomná mezi </a:t>
            </a: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mnoha národy</a:t>
            </a:r>
            <a:endParaRPr b="0" i="0" sz="2400" u="none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Nesena </a:t>
            </a:r>
            <a:r>
              <a:rPr b="1" i="0" lang="en-US" sz="2400" u="none">
                <a:solidFill>
                  <a:srgbClr val="FF3399"/>
                </a:solidFill>
                <a:latin typeface="Arial Narrow"/>
                <a:ea typeface="Arial Narrow"/>
                <a:cs typeface="Arial Narrow"/>
                <a:sym typeface="Arial Narrow"/>
              </a:rPr>
              <a:t>politickou  mocí</a:t>
            </a:r>
            <a:endParaRPr/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Místo </a:t>
            </a:r>
            <a:r>
              <a:rPr b="0" i="0" lang="en-US" sz="2400" u="non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zkoušky  +  rozhodnutí</a:t>
            </a:r>
            <a:endParaRPr/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Spojení s </a:t>
            </a:r>
            <a:r>
              <a:rPr b="1" i="0" lang="en-US" sz="2400" u="none">
                <a:solidFill>
                  <a:srgbClr val="FF3399"/>
                </a:solidFill>
                <a:latin typeface="Arial Narrow"/>
                <a:ea typeface="Arial Narrow"/>
                <a:cs typeface="Arial Narrow"/>
                <a:sym typeface="Arial Narrow"/>
              </a:rPr>
              <a:t>politikou,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rgbClr val="6666FF"/>
                </a:solidFill>
                <a:latin typeface="Arial Narrow"/>
                <a:ea typeface="Arial Narrow"/>
                <a:cs typeface="Arial Narrow"/>
                <a:sym typeface="Arial Narrow"/>
              </a:rPr>
              <a:t>obchodem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b="1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hospodářstvím</a:t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Přináší obchodu bohatství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Vnější nádhera, vnitřní prázdnota (barvy biskupů a kardinálů)</a:t>
            </a:r>
            <a:endParaRPr/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Duchovní dobrota, která mate</a:t>
            </a:r>
            <a:endParaRPr/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Duchovní a duševní opilost nepravdou a bludem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Matka falešných církví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Církev, která pronásleduje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 říší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Význam znamení šelmy 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228600" y="766762"/>
            <a:ext cx="4267200" cy="5614987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Je v poušti</a:t>
            </a:r>
            <a:endParaRPr/>
          </a:p>
          <a:p>
            <a:pPr indent="-285750" lvl="0" marL="2857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Má šarlatové barvy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Vystupuje  z propasti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Zmizí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v propasti              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Vystoupí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znovu z propasti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Jde do zahynutí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Všichni, kteří nejsou zapsáni v knize života, se budou divit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Má 7 hlav a 10 rohů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Šelma je 8. král</a:t>
            </a: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10 králů se spojí se šelmou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Bojuji proti Beránkovi      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Králové a šelma budou nenávidět nevěstku</a:t>
            </a:r>
            <a:endParaRPr/>
          </a:p>
        </p:txBody>
      </p:sp>
      <p:sp>
        <p:nvSpPr>
          <p:cNvPr id="423" name="Google Shape;423;p38"/>
          <p:cNvSpPr txBox="1"/>
          <p:nvPr/>
        </p:nvSpPr>
        <p:spPr>
          <a:xfrm>
            <a:off x="4643437" y="687387"/>
            <a:ext cx="4271962" cy="5694362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952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V místě zkoušky  + rozhodnutí </a:t>
            </a:r>
            <a:endParaRPr/>
          </a:p>
          <a:p>
            <a:pPr indent="-95250" lvl="0" marL="952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Moc krvavého pronásledování</a:t>
            </a:r>
            <a:endParaRPr/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Viz Zj 11,7 (satanova říše)</a:t>
            </a:r>
            <a:endParaRPr/>
          </a:p>
          <a:p>
            <a:pPr indent="-95250" lvl="0" marL="95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Přechodně  nepostřehnutelná</a:t>
            </a:r>
            <a:endParaRPr/>
          </a:p>
          <a:p>
            <a:pPr indent="-95250" lvl="0" marL="952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Znovu viditelná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Konec při 2. př. Ježíše Krista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Nevěřící neprohlédnou podvod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Světové říše a státy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FF3399"/>
                </a:solidFill>
                <a:latin typeface="Arial Narrow"/>
                <a:ea typeface="Arial Narrow"/>
                <a:cs typeface="Arial Narrow"/>
                <a:sym typeface="Arial Narrow"/>
              </a:rPr>
              <a:t>8. etapa v dějinách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Spojení národů s církví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Poslední pronásledování křesťa.</a:t>
            </a:r>
            <a:endParaRPr b="1" i="0" sz="24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Nenávist vůči náboženskému vedení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/>
        </p:nvSpPr>
        <p:spPr>
          <a:xfrm>
            <a:off x="381000" y="304800"/>
            <a:ext cx="8229600" cy="1006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</a:pPr>
            <a:r>
              <a:rPr b="1" i="0" lang="en-US" sz="6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 hlav šelmy</a:t>
            </a:r>
            <a:endParaRPr/>
          </a:p>
        </p:txBody>
      </p:sp>
      <p:sp>
        <p:nvSpPr>
          <p:cNvPr id="429" name="Google Shape;429;p39"/>
          <p:cNvSpPr txBox="1"/>
          <p:nvPr/>
        </p:nvSpPr>
        <p:spPr>
          <a:xfrm>
            <a:off x="685800" y="1600200"/>
            <a:ext cx="3429000" cy="1074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a) je 7 hor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b) je 7 králů</a:t>
            </a:r>
            <a:endParaRPr/>
          </a:p>
        </p:txBody>
      </p:sp>
      <p:sp>
        <p:nvSpPr>
          <p:cNvPr id="430" name="Google Shape;430;p39"/>
          <p:cNvSpPr txBox="1"/>
          <p:nvPr/>
        </p:nvSpPr>
        <p:spPr>
          <a:xfrm>
            <a:off x="4876800" y="1600200"/>
            <a:ext cx="3429000" cy="1074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a) 7 říší  (Jr 51,25)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b) 7 královských říší</a:t>
            </a:r>
            <a:endParaRPr/>
          </a:p>
        </p:txBody>
      </p:sp>
      <p:sp>
        <p:nvSpPr>
          <p:cNvPr id="431" name="Google Shape;431;p39"/>
          <p:cNvSpPr txBox="1"/>
          <p:nvPr/>
        </p:nvSpPr>
        <p:spPr>
          <a:xfrm>
            <a:off x="468312" y="3200400"/>
            <a:ext cx="8207375" cy="5794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Kterých 7 královských říší je míněno?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/>
        </p:nvSpPr>
        <p:spPr>
          <a:xfrm>
            <a:off x="0" y="1700212"/>
            <a:ext cx="2124075" cy="4392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1. Zlato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2. Stříbro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3. Měď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4. Železo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fáze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Doba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10  prstů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Hlína a</a:t>
            </a:r>
            <a:r>
              <a:rPr b="1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železo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4284662" y="1773237"/>
            <a:ext cx="2159000" cy="4552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1.Lev	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2.Medvěd	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3.Levhart	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4.Hroz.šelma</a:t>
            </a:r>
            <a:endParaRPr/>
          </a:p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fáze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10 rohů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 malý roh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2195512" y="1700212"/>
            <a:ext cx="2016125" cy="4414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1. Babylon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 M -Persie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3. Řecko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4. Řím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Fáze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Evropa a národy země až do2.př. JK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6659562" y="1844675"/>
            <a:ext cx="2484437" cy="40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DRAK </a:t>
            </a: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Kp.12.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5.Šelma z moře </a:t>
            </a:r>
            <a:r>
              <a:rPr b="1" i="0" lang="en-US" sz="2400" u="sng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Papežství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6.Šelma z propasti </a:t>
            </a:r>
            <a:endParaRPr/>
          </a:p>
          <a:p>
            <a:pPr indent="0" lvl="0" marL="0" marR="0" rtl="0" algn="just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Fr. revoluce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7.Šelma ze země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Amerika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 fází světových dějin podle knihy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Daniel   a    Zjevení</a:t>
            </a:r>
            <a:endParaRPr/>
          </a:p>
        </p:txBody>
      </p:sp>
      <p:sp>
        <p:nvSpPr>
          <p:cNvPr id="441" name="Google Shape;441;p40"/>
          <p:cNvSpPr txBox="1"/>
          <p:nvPr/>
        </p:nvSpPr>
        <p:spPr>
          <a:xfrm>
            <a:off x="0" y="1219200"/>
            <a:ext cx="2286000" cy="4572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Daniel 2</a:t>
            </a:r>
            <a:endParaRPr/>
          </a:p>
        </p:txBody>
      </p:sp>
      <p:sp>
        <p:nvSpPr>
          <p:cNvPr id="442" name="Google Shape;442;p40"/>
          <p:cNvSpPr txBox="1"/>
          <p:nvPr/>
        </p:nvSpPr>
        <p:spPr>
          <a:xfrm>
            <a:off x="4648200" y="1219200"/>
            <a:ext cx="2133600" cy="4572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Daniel 7</a:t>
            </a:r>
            <a:endParaRPr/>
          </a:p>
        </p:txBody>
      </p:sp>
      <p:sp>
        <p:nvSpPr>
          <p:cNvPr id="443" name="Google Shape;443;p40"/>
          <p:cNvSpPr txBox="1"/>
          <p:nvPr/>
        </p:nvSpPr>
        <p:spPr>
          <a:xfrm>
            <a:off x="2362200" y="1219200"/>
            <a:ext cx="2209800" cy="461962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Hist. naplnění</a:t>
            </a:r>
            <a:endParaRPr/>
          </a:p>
        </p:txBody>
      </p:sp>
      <p:sp>
        <p:nvSpPr>
          <p:cNvPr id="444" name="Google Shape;444;p40"/>
          <p:cNvSpPr txBox="1"/>
          <p:nvPr/>
        </p:nvSpPr>
        <p:spPr>
          <a:xfrm>
            <a:off x="6858000" y="1219200"/>
            <a:ext cx="228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Zjevení</a:t>
            </a:r>
            <a:endParaRPr/>
          </a:p>
        </p:txBody>
      </p:sp>
      <p:cxnSp>
        <p:nvCxnSpPr>
          <p:cNvPr id="445" name="Google Shape;445;p40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6" name="Google Shape;446;p40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7" name="Google Shape;447;p40"/>
          <p:cNvCxnSpPr/>
          <p:nvPr/>
        </p:nvCxnSpPr>
        <p:spPr>
          <a:xfrm>
            <a:off x="0" y="21336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8" name="Google Shape;448;p40"/>
          <p:cNvCxnSpPr/>
          <p:nvPr/>
        </p:nvCxnSpPr>
        <p:spPr>
          <a:xfrm>
            <a:off x="0" y="25908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49" name="Google Shape;449;p40"/>
          <p:cNvSpPr txBox="1"/>
          <p:nvPr/>
        </p:nvSpPr>
        <p:spPr>
          <a:xfrm>
            <a:off x="6948487" y="5876925"/>
            <a:ext cx="1944687" cy="481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8.Obr.šelmy</a:t>
            </a:r>
            <a:endParaRPr/>
          </a:p>
        </p:txBody>
      </p:sp>
      <p:sp>
        <p:nvSpPr>
          <p:cNvPr id="450" name="Google Shape;450;p40"/>
          <p:cNvSpPr txBox="1"/>
          <p:nvPr/>
        </p:nvSpPr>
        <p:spPr>
          <a:xfrm flipH="1">
            <a:off x="6875462" y="6318250"/>
            <a:ext cx="208915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8.Šelma z propasti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/>
        </p:nvSpPr>
        <p:spPr>
          <a:xfrm>
            <a:off x="228600" y="3733800"/>
            <a:ext cx="8610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6.	                      7.	                          8.</a:t>
            </a:r>
            <a:endParaRPr/>
          </a:p>
        </p:txBody>
      </p:sp>
      <p:sp>
        <p:nvSpPr>
          <p:cNvPr id="456" name="Google Shape;456;p41"/>
          <p:cNvSpPr txBox="1"/>
          <p:nvPr/>
        </p:nvSpPr>
        <p:spPr>
          <a:xfrm>
            <a:off x="3505200" y="5613400"/>
            <a:ext cx="1981200" cy="406400"/>
          </a:xfrm>
          <a:prstGeom prst="rect">
            <a:avLst/>
          </a:prstGeom>
          <a:solidFill>
            <a:srgbClr val="CC00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ANTIKRIST </a:t>
            </a:r>
            <a:endParaRPr/>
          </a:p>
        </p:txBody>
      </p:sp>
      <p:pic>
        <p:nvPicPr>
          <p:cNvPr id="457" name="Google Shape;45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191000"/>
            <a:ext cx="1905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34340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16764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1400" y="16764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5000" y="1676400"/>
            <a:ext cx="1447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1"/>
          <p:cNvSpPr txBox="1"/>
          <p:nvPr/>
        </p:nvSpPr>
        <p:spPr>
          <a:xfrm>
            <a:off x="228600" y="12192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1.	          2.	         3.                4.	           5.</a:t>
            </a:r>
            <a:endParaRPr/>
          </a:p>
        </p:txBody>
      </p:sp>
      <p:sp>
        <p:nvSpPr>
          <p:cNvPr id="463" name="Google Shape;463;p41"/>
          <p:cNvSpPr txBox="1"/>
          <p:nvPr/>
        </p:nvSpPr>
        <p:spPr>
          <a:xfrm>
            <a:off x="7315200" y="2895600"/>
            <a:ext cx="1371600" cy="40640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SÝRIE</a:t>
            </a:r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304800" y="2900362"/>
            <a:ext cx="1371600" cy="376237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ASÝRIE</a:t>
            </a:r>
            <a:endParaRPr/>
          </a:p>
        </p:txBody>
      </p:sp>
      <p:sp>
        <p:nvSpPr>
          <p:cNvPr id="465" name="Google Shape;465;p41"/>
          <p:cNvSpPr txBox="1"/>
          <p:nvPr/>
        </p:nvSpPr>
        <p:spPr>
          <a:xfrm>
            <a:off x="1752600" y="2895600"/>
            <a:ext cx="1524000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BABYLON</a:t>
            </a:r>
            <a:endParaRPr/>
          </a:p>
        </p:txBody>
      </p:sp>
      <p:sp>
        <p:nvSpPr>
          <p:cNvPr id="466" name="Google Shape;466;p41"/>
          <p:cNvSpPr txBox="1"/>
          <p:nvPr/>
        </p:nvSpPr>
        <p:spPr>
          <a:xfrm>
            <a:off x="3429000" y="2895600"/>
            <a:ext cx="1752600" cy="406400"/>
          </a:xfrm>
          <a:prstGeom prst="rect">
            <a:avLst/>
          </a:prstGeom>
          <a:solidFill>
            <a:srgbClr val="0099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PERSIE</a:t>
            </a:r>
            <a:endParaRPr/>
          </a:p>
        </p:txBody>
      </p:sp>
      <p:sp>
        <p:nvSpPr>
          <p:cNvPr id="467" name="Google Shape;467;p41"/>
          <p:cNvSpPr txBox="1"/>
          <p:nvPr/>
        </p:nvSpPr>
        <p:spPr>
          <a:xfrm>
            <a:off x="5334000" y="2895600"/>
            <a:ext cx="1676400" cy="403225"/>
          </a:xfrm>
          <a:prstGeom prst="rect">
            <a:avLst/>
          </a:prstGeom>
          <a:solidFill>
            <a:srgbClr val="FF66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MAKEDONIE</a:t>
            </a:r>
            <a:endParaRPr/>
          </a:p>
        </p:txBody>
      </p:sp>
      <p:sp>
        <p:nvSpPr>
          <p:cNvPr id="468" name="Google Shape;468;p41"/>
          <p:cNvSpPr txBox="1"/>
          <p:nvPr/>
        </p:nvSpPr>
        <p:spPr>
          <a:xfrm>
            <a:off x="228600" y="5613400"/>
            <a:ext cx="2438400" cy="406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 Í  M</a:t>
            </a:r>
            <a:endParaRPr/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228600" y="3733800"/>
            <a:ext cx="868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70" name="Google Shape;470;p41"/>
          <p:cNvSpPr txBox="1"/>
          <p:nvPr/>
        </p:nvSpPr>
        <p:spPr>
          <a:xfrm>
            <a:off x="228600" y="32766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p a d l o</a:t>
            </a:r>
            <a:endParaRPr/>
          </a:p>
        </p:txBody>
      </p:sp>
      <p:sp>
        <p:nvSpPr>
          <p:cNvPr id="471" name="Google Shape;471;p41"/>
          <p:cNvSpPr txBox="1"/>
          <p:nvPr/>
        </p:nvSpPr>
        <p:spPr>
          <a:xfrm>
            <a:off x="0" y="0"/>
            <a:ext cx="9144000" cy="9779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7 hlav šelmy ze Zjevení 17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Vysvětlení podle Lutherovy Bible 1808</a:t>
            </a:r>
            <a:endParaRPr/>
          </a:p>
        </p:txBody>
      </p:sp>
      <p:sp>
        <p:nvSpPr>
          <p:cNvPr id="472" name="Google Shape;472;p41"/>
          <p:cNvSpPr txBox="1"/>
          <p:nvPr/>
        </p:nvSpPr>
        <p:spPr>
          <a:xfrm>
            <a:off x="6477000" y="5562600"/>
            <a:ext cx="23622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2667000" y="3505200"/>
            <a:ext cx="3429000" cy="573087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Zj 10  Knížka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943600" y="2895600"/>
            <a:ext cx="1295400" cy="51911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6. trou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2819400" y="2286000"/>
            <a:ext cx="1447800" cy="5730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 8,6-13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943600" y="2286000"/>
            <a:ext cx="1271587" cy="5730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9,14-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2819400" y="2895600"/>
            <a:ext cx="1447800" cy="51911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1-4. trou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4419600" y="2895600"/>
            <a:ext cx="1371600" cy="519112"/>
          </a:xfrm>
          <a:prstGeom prst="rect">
            <a:avLst/>
          </a:prstGeom>
          <a:solidFill>
            <a:srgbClr val="E07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trou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419600" y="2286000"/>
            <a:ext cx="1371600" cy="52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9,1-12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7391400" y="4357687"/>
            <a:ext cx="1066800" cy="51911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7.trou</a:t>
            </a:r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6629400" y="1089025"/>
            <a:ext cx="1295400" cy="3940175"/>
            <a:chOff x="6629400" y="1089025"/>
            <a:chExt cx="1295400" cy="3940175"/>
          </a:xfrm>
        </p:grpSpPr>
        <p:cxnSp>
          <p:nvCxnSpPr>
            <p:cNvPr id="125" name="Google Shape;125;p15"/>
            <p:cNvCxnSpPr/>
            <p:nvPr/>
          </p:nvCxnSpPr>
          <p:spPr>
            <a:xfrm>
              <a:off x="7315200" y="2133600"/>
              <a:ext cx="0" cy="289560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6" name="Google Shape;126;p15"/>
            <p:cNvSpPr txBox="1"/>
            <p:nvPr/>
          </p:nvSpPr>
          <p:spPr>
            <a:xfrm>
              <a:off x="6629400" y="1089025"/>
              <a:ext cx="1295400" cy="70802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Konec</a:t>
              </a:r>
              <a:r>
                <a:rPr b="1" i="0" lang="en-US" sz="2000" u="none" cap="none" strike="noStrike">
                  <a:solidFill>
                    <a:srgbClr val="CC6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2.běda</a:t>
              </a:r>
              <a:endParaRPr/>
            </a:p>
          </p:txBody>
        </p:sp>
      </p:grpSp>
      <p:sp>
        <p:nvSpPr>
          <p:cNvPr id="127" name="Google Shape;127;p15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Chronologie událostí ve Zj 8-11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381000" y="4362450"/>
            <a:ext cx="6783387" cy="830262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Zj 11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chrám – 2 svědci – šelma –  zmrtvýchvstání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zemětřesení  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0" y="4953000"/>
            <a:ext cx="1066800" cy="9556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533 n.l.</a:t>
            </a:r>
            <a:endParaRPr/>
          </a:p>
        </p:txBody>
      </p:sp>
      <p:grpSp>
        <p:nvGrpSpPr>
          <p:cNvPr id="130" name="Google Shape;130;p15"/>
          <p:cNvGrpSpPr/>
          <p:nvPr/>
        </p:nvGrpSpPr>
        <p:grpSpPr>
          <a:xfrm>
            <a:off x="3657600" y="685800"/>
            <a:ext cx="1295400" cy="2743200"/>
            <a:chOff x="3657600" y="685800"/>
            <a:chExt cx="1295400" cy="2743200"/>
          </a:xfrm>
        </p:grpSpPr>
        <p:cxnSp>
          <p:nvCxnSpPr>
            <p:cNvPr id="131" name="Google Shape;131;p15"/>
            <p:cNvCxnSpPr/>
            <p:nvPr/>
          </p:nvCxnSpPr>
          <p:spPr>
            <a:xfrm>
              <a:off x="4343400" y="2209800"/>
              <a:ext cx="0" cy="1219200"/>
            </a:xfrm>
            <a:prstGeom prst="straightConnector1">
              <a:avLst/>
            </a:prstGeom>
            <a:noFill/>
            <a:ln cap="flat" cmpd="sng" w="762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2" name="Google Shape;132;p15"/>
            <p:cNvSpPr txBox="1"/>
            <p:nvPr/>
          </p:nvSpPr>
          <p:spPr>
            <a:xfrm>
              <a:off x="3657600" y="685800"/>
              <a:ext cx="1295400" cy="120015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Ohlá-šení 3 běda</a:t>
              </a:r>
              <a:endParaRPr/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5257800" y="1066800"/>
            <a:ext cx="1219200" cy="2362200"/>
            <a:chOff x="5257800" y="1066800"/>
            <a:chExt cx="1219200" cy="2362200"/>
          </a:xfrm>
        </p:grpSpPr>
        <p:cxnSp>
          <p:nvCxnSpPr>
            <p:cNvPr id="134" name="Google Shape;134;p15"/>
            <p:cNvCxnSpPr/>
            <p:nvPr/>
          </p:nvCxnSpPr>
          <p:spPr>
            <a:xfrm>
              <a:off x="5867400" y="2057400"/>
              <a:ext cx="0" cy="1371600"/>
            </a:xfrm>
            <a:prstGeom prst="straightConnector1">
              <a:avLst/>
            </a:prstGeom>
            <a:noFill/>
            <a:ln cap="flat" cmpd="sng" w="762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5" name="Google Shape;135;p15"/>
            <p:cNvSpPr txBox="1"/>
            <p:nvPr/>
          </p:nvSpPr>
          <p:spPr>
            <a:xfrm>
              <a:off x="5257800" y="1066800"/>
              <a:ext cx="1219200" cy="70802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Konec 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1.běda</a:t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7924800" y="2895600"/>
            <a:ext cx="1219200" cy="2133600"/>
            <a:chOff x="7924800" y="2895600"/>
            <a:chExt cx="1219200" cy="2133600"/>
          </a:xfrm>
        </p:grpSpPr>
        <p:cxnSp>
          <p:nvCxnSpPr>
            <p:cNvPr id="137" name="Google Shape;137;p15"/>
            <p:cNvCxnSpPr/>
            <p:nvPr/>
          </p:nvCxnSpPr>
          <p:spPr>
            <a:xfrm>
              <a:off x="8534400" y="3962400"/>
              <a:ext cx="0" cy="106680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8" name="Google Shape;138;p15"/>
            <p:cNvSpPr txBox="1"/>
            <p:nvPr/>
          </p:nvSpPr>
          <p:spPr>
            <a:xfrm>
              <a:off x="7924800" y="2895600"/>
              <a:ext cx="1219200" cy="70802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Konec</a:t>
              </a:r>
              <a:r>
                <a:rPr b="1" i="0" lang="en-US" sz="2000" u="none" cap="none" strike="noStrike">
                  <a:solidFill>
                    <a:srgbClr val="CC6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3.běda</a:t>
              </a:r>
              <a:endParaRPr/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8153400" y="5029200"/>
            <a:ext cx="990600" cy="10779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2.přJK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443662" y="5013325"/>
            <a:ext cx="1447800" cy="120015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Konec doby milosti 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7391400" y="3946525"/>
            <a:ext cx="1066800" cy="4000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3.běda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7956550" y="2349500"/>
            <a:ext cx="9906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Zj 18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1116012" y="5481637"/>
            <a:ext cx="5410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 události jsou myšleny třetím běda, případně 7. troubením?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2"/>
          <p:cNvSpPr txBox="1"/>
          <p:nvPr/>
        </p:nvSpPr>
        <p:spPr>
          <a:xfrm>
            <a:off x="228600" y="3048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6.	                 7.	             8.</a:t>
            </a:r>
            <a:endParaRPr/>
          </a:p>
        </p:txBody>
      </p:sp>
      <p:sp>
        <p:nvSpPr>
          <p:cNvPr id="478" name="Google Shape;478;p42"/>
          <p:cNvSpPr txBox="1"/>
          <p:nvPr/>
        </p:nvSpPr>
        <p:spPr>
          <a:xfrm>
            <a:off x="5410200" y="4648200"/>
            <a:ext cx="2133600" cy="95408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Das Tier ist  der</a:t>
            </a: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32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  und  ist</a:t>
            </a:r>
            <a:endParaRPr/>
          </a:p>
          <a:p>
            <a:pPr indent="0" lvl="0" marL="0" marR="0" rtl="0" algn="ctr">
              <a:lnSpc>
                <a:spcPct val="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einer von den 7</a:t>
            </a:r>
            <a:endParaRPr/>
          </a:p>
        </p:txBody>
      </p:sp>
      <p:pic>
        <p:nvPicPr>
          <p:cNvPr id="479" name="Google Shape;4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505200"/>
            <a:ext cx="1905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2"/>
          <p:cNvSpPr txBox="1"/>
          <p:nvPr/>
        </p:nvSpPr>
        <p:spPr>
          <a:xfrm>
            <a:off x="2743200" y="3505200"/>
            <a:ext cx="2514600" cy="466725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FÁZE</a:t>
            </a:r>
            <a:endParaRPr/>
          </a:p>
        </p:txBody>
      </p:sp>
      <p:sp>
        <p:nvSpPr>
          <p:cNvPr id="481" name="Google Shape;481;p42"/>
          <p:cNvSpPr txBox="1"/>
          <p:nvPr/>
        </p:nvSpPr>
        <p:spPr>
          <a:xfrm>
            <a:off x="0" y="0"/>
            <a:ext cx="9144000" cy="68262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William Miller před r. 1844</a:t>
            </a:r>
            <a:endParaRPr/>
          </a:p>
        </p:txBody>
      </p:sp>
      <p:sp>
        <p:nvSpPr>
          <p:cNvPr id="482" name="Google Shape;482;p42"/>
          <p:cNvSpPr txBox="1"/>
          <p:nvPr/>
        </p:nvSpPr>
        <p:spPr>
          <a:xfrm>
            <a:off x="228600" y="1219200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1.		  2.	         3.              4.               5. </a:t>
            </a:r>
            <a:endParaRPr/>
          </a:p>
        </p:txBody>
      </p:sp>
      <p:sp>
        <p:nvSpPr>
          <p:cNvPr id="483" name="Google Shape;483;p42"/>
          <p:cNvSpPr txBox="1"/>
          <p:nvPr/>
        </p:nvSpPr>
        <p:spPr>
          <a:xfrm>
            <a:off x="228600" y="1828800"/>
            <a:ext cx="1447800" cy="701675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ŘÍM </a:t>
            </a:r>
            <a:r>
              <a:rPr b="1" i="0" lang="en-US" sz="1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1.FÁZE</a:t>
            </a:r>
            <a:endParaRPr/>
          </a:p>
        </p:txBody>
      </p:sp>
      <p:sp>
        <p:nvSpPr>
          <p:cNvPr id="484" name="Google Shape;484;p42"/>
          <p:cNvSpPr txBox="1"/>
          <p:nvPr/>
        </p:nvSpPr>
        <p:spPr>
          <a:xfrm>
            <a:off x="1676400" y="1828800"/>
            <a:ext cx="1524000" cy="427037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FÁZE</a:t>
            </a:r>
            <a:endParaRPr/>
          </a:p>
        </p:txBody>
      </p:sp>
      <p:sp>
        <p:nvSpPr>
          <p:cNvPr id="485" name="Google Shape;485;p42"/>
          <p:cNvSpPr txBox="1"/>
          <p:nvPr/>
        </p:nvSpPr>
        <p:spPr>
          <a:xfrm>
            <a:off x="3200400" y="1828800"/>
            <a:ext cx="1676400" cy="427037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3. FÁZE</a:t>
            </a:r>
            <a:endParaRPr/>
          </a:p>
        </p:txBody>
      </p:sp>
      <p:sp>
        <p:nvSpPr>
          <p:cNvPr id="486" name="Google Shape;486;p42"/>
          <p:cNvSpPr txBox="1"/>
          <p:nvPr/>
        </p:nvSpPr>
        <p:spPr>
          <a:xfrm>
            <a:off x="4876800" y="1828800"/>
            <a:ext cx="1828800" cy="466725"/>
          </a:xfrm>
          <a:prstGeom prst="rect">
            <a:avLst/>
          </a:prstGeom>
          <a:solidFill>
            <a:srgbClr val="0099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FÁZE</a:t>
            </a:r>
            <a:endParaRPr/>
          </a:p>
        </p:txBody>
      </p:sp>
      <p:sp>
        <p:nvSpPr>
          <p:cNvPr id="487" name="Google Shape;487;p42"/>
          <p:cNvSpPr txBox="1"/>
          <p:nvPr/>
        </p:nvSpPr>
        <p:spPr>
          <a:xfrm>
            <a:off x="6705600" y="1828800"/>
            <a:ext cx="1981200" cy="466725"/>
          </a:xfrm>
          <a:prstGeom prst="rect">
            <a:avLst/>
          </a:prstGeom>
          <a:solidFill>
            <a:srgbClr val="9933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5. FÁZE</a:t>
            </a:r>
            <a:endParaRPr/>
          </a:p>
        </p:txBody>
      </p:sp>
      <p:sp>
        <p:nvSpPr>
          <p:cNvPr id="488" name="Google Shape;488;p42"/>
          <p:cNvSpPr txBox="1"/>
          <p:nvPr/>
        </p:nvSpPr>
        <p:spPr>
          <a:xfrm>
            <a:off x="228600" y="3505200"/>
            <a:ext cx="2438400" cy="46672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FÁZE</a:t>
            </a:r>
            <a:endParaRPr/>
          </a:p>
        </p:txBody>
      </p:sp>
      <p:sp>
        <p:nvSpPr>
          <p:cNvPr id="489" name="Google Shape;489;p42"/>
          <p:cNvSpPr txBox="1"/>
          <p:nvPr/>
        </p:nvSpPr>
        <p:spPr>
          <a:xfrm>
            <a:off x="228600" y="22860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  p a d l o</a:t>
            </a:r>
            <a:endParaRPr/>
          </a:p>
        </p:txBody>
      </p:sp>
      <p:cxnSp>
        <p:nvCxnSpPr>
          <p:cNvPr id="490" name="Google Shape;490;p42"/>
          <p:cNvCxnSpPr/>
          <p:nvPr/>
        </p:nvCxnSpPr>
        <p:spPr>
          <a:xfrm rot="10800000">
            <a:off x="228600" y="2819400"/>
            <a:ext cx="868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91" name="Google Shape;491;p42"/>
          <p:cNvSpPr txBox="1"/>
          <p:nvPr/>
        </p:nvSpPr>
        <p:spPr>
          <a:xfrm>
            <a:off x="228600" y="4038600"/>
            <a:ext cx="2438400" cy="979487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Je             </a:t>
            </a:r>
            <a:r>
              <a:rPr b="1" i="0" lang="en-US" sz="2400" u="none">
                <a:solidFill>
                  <a:srgbClr val="993366"/>
                </a:solidFill>
                <a:latin typeface="Arial Narrow"/>
                <a:ea typeface="Arial Narrow"/>
                <a:cs typeface="Arial Narrow"/>
                <a:sym typeface="Arial Narrow"/>
              </a:rPr>
              <a:t>  Janova doba</a:t>
            </a:r>
            <a:endParaRPr/>
          </a:p>
        </p:txBody>
      </p:sp>
      <p:sp>
        <p:nvSpPr>
          <p:cNvPr id="492" name="Google Shape;492;p42"/>
          <p:cNvSpPr txBox="1"/>
          <p:nvPr/>
        </p:nvSpPr>
        <p:spPr>
          <a:xfrm>
            <a:off x="2743200" y="4954587"/>
            <a:ext cx="2514600" cy="1274762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Jiný ještě nepřišel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Přijde na krátkou dobu !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1260 l. ?</a:t>
            </a:r>
            <a:endParaRPr/>
          </a:p>
        </p:txBody>
      </p:sp>
      <p:sp>
        <p:nvSpPr>
          <p:cNvPr id="493" name="Google Shape;493;p42"/>
          <p:cNvSpPr txBox="1"/>
          <p:nvPr/>
        </p:nvSpPr>
        <p:spPr>
          <a:xfrm>
            <a:off x="3489325" y="650875"/>
            <a:ext cx="64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494" name="Google Shape;494;p42"/>
          <p:cNvSpPr txBox="1"/>
          <p:nvPr/>
        </p:nvSpPr>
        <p:spPr>
          <a:xfrm>
            <a:off x="6553200" y="2971800"/>
            <a:ext cx="1690687" cy="4000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2.př.JK </a:t>
            </a: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1844</a:t>
            </a:r>
            <a:endParaRPr/>
          </a:p>
        </p:txBody>
      </p:sp>
      <p:sp>
        <p:nvSpPr>
          <p:cNvPr id="495" name="Google Shape;495;p42"/>
          <p:cNvSpPr txBox="1"/>
          <p:nvPr/>
        </p:nvSpPr>
        <p:spPr>
          <a:xfrm>
            <a:off x="2362200" y="2971800"/>
            <a:ext cx="914400" cy="406400"/>
          </a:xfrm>
          <a:prstGeom prst="rect">
            <a:avLst/>
          </a:prstGeom>
          <a:noFill/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538</a:t>
            </a:r>
            <a:endParaRPr/>
          </a:p>
        </p:txBody>
      </p:sp>
      <p:sp>
        <p:nvSpPr>
          <p:cNvPr id="496" name="Google Shape;496;p42"/>
          <p:cNvSpPr txBox="1"/>
          <p:nvPr/>
        </p:nvSpPr>
        <p:spPr>
          <a:xfrm>
            <a:off x="4800600" y="2971800"/>
            <a:ext cx="914400" cy="406400"/>
          </a:xfrm>
          <a:prstGeom prst="rect">
            <a:avLst/>
          </a:prstGeom>
          <a:noFill/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1798</a:t>
            </a:r>
            <a:endParaRPr/>
          </a:p>
        </p:txBody>
      </p:sp>
      <p:sp>
        <p:nvSpPr>
          <p:cNvPr id="497" name="Google Shape;497;p42"/>
          <p:cNvSpPr txBox="1"/>
          <p:nvPr/>
        </p:nvSpPr>
        <p:spPr>
          <a:xfrm>
            <a:off x="2743200" y="4114800"/>
            <a:ext cx="2514600" cy="49530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rgbClr val="FF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  <p:sp>
        <p:nvSpPr>
          <p:cNvPr id="498" name="Google Shape;498;p42"/>
          <p:cNvSpPr txBox="1"/>
          <p:nvPr/>
        </p:nvSpPr>
        <p:spPr>
          <a:xfrm>
            <a:off x="5410200" y="4648200"/>
            <a:ext cx="2209800" cy="190817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Řím od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168přKr.-508pKr.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Papežství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 letech 1840-1844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3"/>
          <p:cNvSpPr txBox="1"/>
          <p:nvPr/>
        </p:nvSpPr>
        <p:spPr>
          <a:xfrm>
            <a:off x="228600" y="3048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6.	                 7.	             8.</a:t>
            </a:r>
            <a:endParaRPr/>
          </a:p>
        </p:txBody>
      </p:sp>
      <p:sp>
        <p:nvSpPr>
          <p:cNvPr id="504" name="Google Shape;504;p43"/>
          <p:cNvSpPr txBox="1"/>
          <p:nvPr/>
        </p:nvSpPr>
        <p:spPr>
          <a:xfrm>
            <a:off x="5410200" y="5661025"/>
            <a:ext cx="2133600" cy="69532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Šelma je</a:t>
            </a: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32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8.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a jeden ze sedmi</a:t>
            </a:r>
            <a:endParaRPr/>
          </a:p>
        </p:txBody>
      </p:sp>
      <p:pic>
        <p:nvPicPr>
          <p:cNvPr id="505" name="Google Shape;5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4572000"/>
            <a:ext cx="1905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3"/>
          <p:cNvSpPr txBox="1"/>
          <p:nvPr/>
        </p:nvSpPr>
        <p:spPr>
          <a:xfrm>
            <a:off x="2743200" y="3505200"/>
            <a:ext cx="2514600" cy="466725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FÁZE</a:t>
            </a:r>
            <a:endParaRPr/>
          </a:p>
        </p:txBody>
      </p:sp>
      <p:sp>
        <p:nvSpPr>
          <p:cNvPr id="507" name="Google Shape;507;p43"/>
          <p:cNvSpPr txBox="1"/>
          <p:nvPr/>
        </p:nvSpPr>
        <p:spPr>
          <a:xfrm>
            <a:off x="0" y="271462"/>
            <a:ext cx="9144000" cy="53022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Uriah Smith, Loughborough</a:t>
            </a:r>
            <a:endParaRPr/>
          </a:p>
        </p:txBody>
      </p:sp>
      <p:sp>
        <p:nvSpPr>
          <p:cNvPr id="508" name="Google Shape;508;p43"/>
          <p:cNvSpPr txBox="1"/>
          <p:nvPr/>
        </p:nvSpPr>
        <p:spPr>
          <a:xfrm>
            <a:off x="228600" y="981075"/>
            <a:ext cx="8382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1.		  2.	         3.              4.               5. </a:t>
            </a:r>
            <a:endParaRPr/>
          </a:p>
        </p:txBody>
      </p:sp>
      <p:sp>
        <p:nvSpPr>
          <p:cNvPr id="509" name="Google Shape;509;p43"/>
          <p:cNvSpPr txBox="1"/>
          <p:nvPr/>
        </p:nvSpPr>
        <p:spPr>
          <a:xfrm>
            <a:off x="228600" y="1484312"/>
            <a:ext cx="1447800" cy="461962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Králové</a:t>
            </a:r>
            <a:endParaRPr/>
          </a:p>
        </p:txBody>
      </p:sp>
      <p:sp>
        <p:nvSpPr>
          <p:cNvPr id="510" name="Google Shape;510;p43"/>
          <p:cNvSpPr txBox="1"/>
          <p:nvPr/>
        </p:nvSpPr>
        <p:spPr>
          <a:xfrm>
            <a:off x="1676400" y="1484312"/>
            <a:ext cx="1524000" cy="461962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Konsulové</a:t>
            </a:r>
            <a:endParaRPr/>
          </a:p>
        </p:txBody>
      </p:sp>
      <p:sp>
        <p:nvSpPr>
          <p:cNvPr id="511" name="Google Shape;511;p43"/>
          <p:cNvSpPr txBox="1"/>
          <p:nvPr/>
        </p:nvSpPr>
        <p:spPr>
          <a:xfrm>
            <a:off x="3203575" y="1484312"/>
            <a:ext cx="1944687" cy="461962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Decemvirové</a:t>
            </a:r>
            <a:endParaRPr/>
          </a:p>
        </p:txBody>
      </p:sp>
      <p:sp>
        <p:nvSpPr>
          <p:cNvPr id="512" name="Google Shape;512;p43"/>
          <p:cNvSpPr txBox="1"/>
          <p:nvPr/>
        </p:nvSpPr>
        <p:spPr>
          <a:xfrm>
            <a:off x="5148262" y="1484312"/>
            <a:ext cx="1655762" cy="400050"/>
          </a:xfrm>
          <a:prstGeom prst="rect">
            <a:avLst/>
          </a:prstGeom>
          <a:solidFill>
            <a:srgbClr val="0099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Diktátoři</a:t>
            </a:r>
            <a:endParaRPr/>
          </a:p>
        </p:txBody>
      </p:sp>
      <p:sp>
        <p:nvSpPr>
          <p:cNvPr id="513" name="Google Shape;513;p43"/>
          <p:cNvSpPr txBox="1"/>
          <p:nvPr/>
        </p:nvSpPr>
        <p:spPr>
          <a:xfrm>
            <a:off x="6732587" y="1484312"/>
            <a:ext cx="2087562" cy="400050"/>
          </a:xfrm>
          <a:prstGeom prst="rect">
            <a:avLst/>
          </a:prstGeom>
          <a:solidFill>
            <a:srgbClr val="9933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Triumvirát</a:t>
            </a:r>
            <a:endParaRPr/>
          </a:p>
        </p:txBody>
      </p:sp>
      <p:sp>
        <p:nvSpPr>
          <p:cNvPr id="514" name="Google Shape;514;p43"/>
          <p:cNvSpPr txBox="1"/>
          <p:nvPr/>
        </p:nvSpPr>
        <p:spPr>
          <a:xfrm>
            <a:off x="228600" y="3505200"/>
            <a:ext cx="2438400" cy="46672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Císař</a:t>
            </a:r>
            <a:endParaRPr/>
          </a:p>
        </p:txBody>
      </p:sp>
      <p:sp>
        <p:nvSpPr>
          <p:cNvPr id="515" name="Google Shape;515;p43"/>
          <p:cNvSpPr txBox="1"/>
          <p:nvPr/>
        </p:nvSpPr>
        <p:spPr>
          <a:xfrm>
            <a:off x="5334000" y="3505200"/>
            <a:ext cx="2133600" cy="979487"/>
          </a:xfrm>
          <a:prstGeom prst="rect">
            <a:avLst/>
          </a:prstGeom>
          <a:solidFill>
            <a:srgbClr val="CC00CC"/>
          </a:solidFill>
          <a:ln cap="flat" cmpd="sng" w="9525">
            <a:solidFill>
              <a:srgbClr val="FF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 FÁZE Papežství</a:t>
            </a:r>
            <a:endParaRPr/>
          </a:p>
        </p:txBody>
      </p:sp>
      <p:sp>
        <p:nvSpPr>
          <p:cNvPr id="516" name="Google Shape;516;p43"/>
          <p:cNvSpPr txBox="1"/>
          <p:nvPr/>
        </p:nvSpPr>
        <p:spPr>
          <a:xfrm>
            <a:off x="228600" y="22860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  p  a  d  l  o</a:t>
            </a:r>
            <a:endParaRPr/>
          </a:p>
        </p:txBody>
      </p:sp>
      <p:cxnSp>
        <p:nvCxnSpPr>
          <p:cNvPr id="517" name="Google Shape;517;p43"/>
          <p:cNvCxnSpPr/>
          <p:nvPr/>
        </p:nvCxnSpPr>
        <p:spPr>
          <a:xfrm rot="10800000">
            <a:off x="228600" y="2819400"/>
            <a:ext cx="868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18" name="Google Shape;518;p43"/>
          <p:cNvSpPr txBox="1"/>
          <p:nvPr/>
        </p:nvSpPr>
        <p:spPr>
          <a:xfrm>
            <a:off x="228600" y="4038600"/>
            <a:ext cx="2438400" cy="979487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Je                       </a:t>
            </a:r>
            <a:r>
              <a:rPr b="1" i="0" lang="en-US" sz="2400" u="none">
                <a:solidFill>
                  <a:srgbClr val="993366"/>
                </a:solidFill>
                <a:latin typeface="Arial Narrow"/>
                <a:ea typeface="Arial Narrow"/>
                <a:cs typeface="Arial Narrow"/>
                <a:sym typeface="Arial Narrow"/>
              </a:rPr>
              <a:t>  Janova doba</a:t>
            </a:r>
            <a:endParaRPr/>
          </a:p>
        </p:txBody>
      </p:sp>
      <p:sp>
        <p:nvSpPr>
          <p:cNvPr id="519" name="Google Shape;519;p43"/>
          <p:cNvSpPr txBox="1"/>
          <p:nvPr/>
        </p:nvSpPr>
        <p:spPr>
          <a:xfrm>
            <a:off x="2743200" y="4038600"/>
            <a:ext cx="2514600" cy="14224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Andere ist noch Ještě nepřišel </a:t>
            </a: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Přijde na krátkou dobu !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1260 l. ?</a:t>
            </a:r>
            <a:endParaRPr/>
          </a:p>
        </p:txBody>
      </p:sp>
      <p:sp>
        <p:nvSpPr>
          <p:cNvPr id="520" name="Google Shape;520;p43"/>
          <p:cNvSpPr txBox="1"/>
          <p:nvPr/>
        </p:nvSpPr>
        <p:spPr>
          <a:xfrm>
            <a:off x="2362200" y="3048000"/>
            <a:ext cx="914400" cy="406400"/>
          </a:xfrm>
          <a:prstGeom prst="rect">
            <a:avLst/>
          </a:prstGeom>
          <a:noFill/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538</a:t>
            </a:r>
            <a:endParaRPr/>
          </a:p>
        </p:txBody>
      </p:sp>
      <p:sp>
        <p:nvSpPr>
          <p:cNvPr id="521" name="Google Shape;521;p43"/>
          <p:cNvSpPr txBox="1"/>
          <p:nvPr/>
        </p:nvSpPr>
        <p:spPr>
          <a:xfrm>
            <a:off x="6705600" y="3048000"/>
            <a:ext cx="1035050" cy="400050"/>
          </a:xfrm>
          <a:prstGeom prst="rect">
            <a:avLst/>
          </a:prstGeom>
          <a:noFill/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konec</a:t>
            </a:r>
            <a:endParaRPr/>
          </a:p>
        </p:txBody>
      </p:sp>
      <p:sp>
        <p:nvSpPr>
          <p:cNvPr id="522" name="Google Shape;522;p43"/>
          <p:cNvSpPr txBox="1"/>
          <p:nvPr/>
        </p:nvSpPr>
        <p:spPr>
          <a:xfrm>
            <a:off x="0" y="5445125"/>
            <a:ext cx="5186362" cy="1274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Byla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= pohanství 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není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400" u="non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= 310 – 538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žádné pronásledování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Přijde znovu</a:t>
            </a: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 PAPEŽSTVÍ</a:t>
            </a:r>
            <a:endParaRPr/>
          </a:p>
        </p:txBody>
      </p:sp>
      <p:sp>
        <p:nvSpPr>
          <p:cNvPr id="523" name="Google Shape;523;p43"/>
          <p:cNvSpPr txBox="1"/>
          <p:nvPr/>
        </p:nvSpPr>
        <p:spPr>
          <a:xfrm>
            <a:off x="4800600" y="3048000"/>
            <a:ext cx="914400" cy="406400"/>
          </a:xfrm>
          <a:prstGeom prst="rect">
            <a:avLst/>
          </a:prstGeom>
          <a:noFill/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1798</a:t>
            </a: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2743200" y="4010025"/>
            <a:ext cx="2514600" cy="433387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4"/>
          <p:cNvSpPr txBox="1"/>
          <p:nvPr/>
        </p:nvSpPr>
        <p:spPr>
          <a:xfrm>
            <a:off x="1905000" y="5157787"/>
            <a:ext cx="4495800" cy="40005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        1260 let !</a:t>
            </a:r>
            <a:endParaRPr/>
          </a:p>
        </p:txBody>
      </p:sp>
      <p:pic>
        <p:nvPicPr>
          <p:cNvPr id="530" name="Google Shape;5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825" y="4038600"/>
            <a:ext cx="1512887" cy="90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575" y="4149725"/>
            <a:ext cx="13684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26720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6600" y="16764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0600" y="16764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8000" y="1676400"/>
            <a:ext cx="1447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4"/>
          <p:cNvSpPr txBox="1"/>
          <p:nvPr/>
        </p:nvSpPr>
        <p:spPr>
          <a:xfrm>
            <a:off x="228600" y="12192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1.	          2.	      3.            4.			   5.</a:t>
            </a:r>
            <a:endParaRPr/>
          </a:p>
        </p:txBody>
      </p:sp>
      <p:sp>
        <p:nvSpPr>
          <p:cNvPr id="537" name="Google Shape;537;p44"/>
          <p:cNvSpPr txBox="1"/>
          <p:nvPr/>
        </p:nvSpPr>
        <p:spPr>
          <a:xfrm>
            <a:off x="228600" y="2895600"/>
            <a:ext cx="1219200" cy="369887"/>
          </a:xfrm>
          <a:prstGeom prst="rect">
            <a:avLst/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EGYPT</a:t>
            </a:r>
            <a:endParaRPr/>
          </a:p>
        </p:txBody>
      </p:sp>
      <p:sp>
        <p:nvSpPr>
          <p:cNvPr id="538" name="Google Shape;538;p44"/>
          <p:cNvSpPr txBox="1"/>
          <p:nvPr/>
        </p:nvSpPr>
        <p:spPr>
          <a:xfrm>
            <a:off x="1600200" y="2895600"/>
            <a:ext cx="1371600" cy="376237"/>
          </a:xfrm>
          <a:prstGeom prst="rect">
            <a:avLst/>
          </a:prstGeom>
          <a:solidFill>
            <a:srgbClr val="800000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SÝRIE</a:t>
            </a:r>
            <a:endParaRPr/>
          </a:p>
        </p:txBody>
      </p:sp>
      <p:sp>
        <p:nvSpPr>
          <p:cNvPr id="539" name="Google Shape;539;p44"/>
          <p:cNvSpPr txBox="1"/>
          <p:nvPr/>
        </p:nvSpPr>
        <p:spPr>
          <a:xfrm>
            <a:off x="3048000" y="2895600"/>
            <a:ext cx="1371600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BABYLON</a:t>
            </a:r>
            <a:endParaRPr/>
          </a:p>
        </p:txBody>
      </p:sp>
      <p:sp>
        <p:nvSpPr>
          <p:cNvPr id="540" name="Google Shape;540;p44"/>
          <p:cNvSpPr txBox="1"/>
          <p:nvPr/>
        </p:nvSpPr>
        <p:spPr>
          <a:xfrm>
            <a:off x="4495800" y="2895600"/>
            <a:ext cx="2057400" cy="406400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M-PERSIE</a:t>
            </a:r>
            <a:endParaRPr/>
          </a:p>
        </p:txBody>
      </p:sp>
      <p:sp>
        <p:nvSpPr>
          <p:cNvPr id="541" name="Google Shape;541;p44"/>
          <p:cNvSpPr txBox="1"/>
          <p:nvPr/>
        </p:nvSpPr>
        <p:spPr>
          <a:xfrm>
            <a:off x="304800" y="3733800"/>
            <a:ext cx="8610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6.	                7.	                           8.</a:t>
            </a:r>
            <a:endParaRPr/>
          </a:p>
        </p:txBody>
      </p:sp>
      <p:sp>
        <p:nvSpPr>
          <p:cNvPr id="542" name="Google Shape;542;p44"/>
          <p:cNvSpPr txBox="1"/>
          <p:nvPr/>
        </p:nvSpPr>
        <p:spPr>
          <a:xfrm>
            <a:off x="6705600" y="2895600"/>
            <a:ext cx="2133600" cy="400050"/>
          </a:xfrm>
          <a:prstGeom prst="rect">
            <a:avLst/>
          </a:prstGeom>
          <a:solidFill>
            <a:srgbClr val="FF66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ŘECKO</a:t>
            </a:r>
            <a:endParaRPr/>
          </a:p>
        </p:txBody>
      </p:sp>
      <p:sp>
        <p:nvSpPr>
          <p:cNvPr id="543" name="Google Shape;543;p44"/>
          <p:cNvSpPr txBox="1"/>
          <p:nvPr/>
        </p:nvSpPr>
        <p:spPr>
          <a:xfrm>
            <a:off x="228600" y="5486400"/>
            <a:ext cx="1600200" cy="406400"/>
          </a:xfrm>
          <a:prstGeom prst="rect">
            <a:avLst/>
          </a:prstGeom>
          <a:solidFill>
            <a:srgbClr val="CC00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ŘÍM</a:t>
            </a:r>
            <a:endParaRPr/>
          </a:p>
        </p:txBody>
      </p:sp>
      <p:sp>
        <p:nvSpPr>
          <p:cNvPr id="544" name="Google Shape;544;p44"/>
          <p:cNvSpPr txBox="1"/>
          <p:nvPr/>
        </p:nvSpPr>
        <p:spPr>
          <a:xfrm>
            <a:off x="7239000" y="5013325"/>
            <a:ext cx="1905000" cy="40005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  <p:sp>
        <p:nvSpPr>
          <p:cNvPr id="545" name="Google Shape;545;p44"/>
          <p:cNvSpPr txBox="1"/>
          <p:nvPr/>
        </p:nvSpPr>
        <p:spPr>
          <a:xfrm>
            <a:off x="6400800" y="5105400"/>
            <a:ext cx="8382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1798</a:t>
            </a:r>
            <a:endParaRPr/>
          </a:p>
        </p:txBody>
      </p:sp>
      <p:cxnSp>
        <p:nvCxnSpPr>
          <p:cNvPr id="546" name="Google Shape;546;p44"/>
          <p:cNvCxnSpPr/>
          <p:nvPr/>
        </p:nvCxnSpPr>
        <p:spPr>
          <a:xfrm rot="10800000">
            <a:off x="228600" y="3733800"/>
            <a:ext cx="868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47" name="Google Shape;547;p44"/>
          <p:cNvSpPr txBox="1"/>
          <p:nvPr/>
        </p:nvSpPr>
        <p:spPr>
          <a:xfrm>
            <a:off x="228600" y="32766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p a d l o</a:t>
            </a:r>
            <a:endParaRPr/>
          </a:p>
        </p:txBody>
      </p:sp>
      <p:sp>
        <p:nvSpPr>
          <p:cNvPr id="548" name="Google Shape;548;p44"/>
          <p:cNvSpPr txBox="1"/>
          <p:nvPr/>
        </p:nvSpPr>
        <p:spPr>
          <a:xfrm>
            <a:off x="228600" y="5949950"/>
            <a:ext cx="1751012" cy="68262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Je!     </a:t>
            </a:r>
            <a:r>
              <a:rPr b="1" i="0" lang="en-US" sz="2400" u="none">
                <a:solidFill>
                  <a:srgbClr val="993366"/>
                </a:solidFill>
                <a:latin typeface="Arial Narrow"/>
                <a:ea typeface="Arial Narrow"/>
                <a:cs typeface="Arial Narrow"/>
                <a:sym typeface="Arial Narrow"/>
              </a:rPr>
              <a:t>Janova doba</a:t>
            </a:r>
            <a:endParaRPr/>
          </a:p>
        </p:txBody>
      </p:sp>
      <p:sp>
        <p:nvSpPr>
          <p:cNvPr id="549" name="Google Shape;549;p44"/>
          <p:cNvSpPr txBox="1"/>
          <p:nvPr/>
        </p:nvSpPr>
        <p:spPr>
          <a:xfrm>
            <a:off x="1981200" y="6021387"/>
            <a:ext cx="4800600" cy="75723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Jiný ještě nepřišel!</a:t>
            </a:r>
            <a:endParaRPr/>
          </a:p>
          <a:p>
            <a:pPr indent="0" lvl="0" marL="0" marR="0" rtl="0" algn="ctr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Zůstane na malou chvíli !</a:t>
            </a:r>
            <a:endParaRPr/>
          </a:p>
        </p:txBody>
      </p:sp>
      <p:sp>
        <p:nvSpPr>
          <p:cNvPr id="550" name="Google Shape;550;p44"/>
          <p:cNvSpPr txBox="1"/>
          <p:nvPr/>
        </p:nvSpPr>
        <p:spPr>
          <a:xfrm>
            <a:off x="7086600" y="5516562"/>
            <a:ext cx="2057400" cy="609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Osmý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je</a:t>
            </a:r>
            <a:endParaRPr/>
          </a:p>
          <a:p>
            <a:pPr indent="0" lvl="0" marL="0" marR="0" rtl="0" algn="ctr">
              <a:lnSpc>
                <a:spcPct val="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jeden ze 7</a:t>
            </a:r>
            <a:endParaRPr/>
          </a:p>
        </p:txBody>
      </p:sp>
      <p:sp>
        <p:nvSpPr>
          <p:cNvPr id="551" name="Google Shape;551;p44"/>
          <p:cNvSpPr txBox="1"/>
          <p:nvPr/>
        </p:nvSpPr>
        <p:spPr>
          <a:xfrm>
            <a:off x="0" y="0"/>
            <a:ext cx="9144000" cy="1109662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Sedm hlav šelmy ze Zjevení 17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Běžná verze CASD</a:t>
            </a:r>
            <a:r>
              <a:rPr b="1" i="0" lang="en-US" sz="32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rgbClr val="FF99CC"/>
                </a:solidFill>
                <a:latin typeface="Arial"/>
                <a:ea typeface="Arial"/>
                <a:cs typeface="Arial"/>
                <a:sym typeface="Arial"/>
              </a:rPr>
              <a:t>(ABC + Symp.II. 191, 205)</a:t>
            </a:r>
            <a:endParaRPr/>
          </a:p>
        </p:txBody>
      </p:sp>
      <p:sp>
        <p:nvSpPr>
          <p:cNvPr id="552" name="Google Shape;552;p44"/>
          <p:cNvSpPr txBox="1"/>
          <p:nvPr/>
        </p:nvSpPr>
        <p:spPr>
          <a:xfrm>
            <a:off x="1828800" y="5105400"/>
            <a:ext cx="7620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538</a:t>
            </a:r>
            <a:endParaRPr/>
          </a:p>
        </p:txBody>
      </p:sp>
      <p:sp>
        <p:nvSpPr>
          <p:cNvPr id="553" name="Google Shape;553;p44"/>
          <p:cNvSpPr txBox="1"/>
          <p:nvPr/>
        </p:nvSpPr>
        <p:spPr>
          <a:xfrm>
            <a:off x="1908175" y="5516562"/>
            <a:ext cx="4495800" cy="498475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Šelma, která byla!</a:t>
            </a:r>
            <a:endParaRPr/>
          </a:p>
        </p:txBody>
      </p:sp>
      <p:sp>
        <p:nvSpPr>
          <p:cNvPr id="554" name="Google Shape;554;p44"/>
          <p:cNvSpPr txBox="1"/>
          <p:nvPr/>
        </p:nvSpPr>
        <p:spPr>
          <a:xfrm>
            <a:off x="7239000" y="6165850"/>
            <a:ext cx="1905000" cy="430212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Přijde  znovu!</a:t>
            </a:r>
            <a:endParaRPr/>
          </a:p>
        </p:txBody>
      </p:sp>
      <p:sp>
        <p:nvSpPr>
          <p:cNvPr id="555" name="Google Shape;555;p44"/>
          <p:cNvSpPr txBox="1"/>
          <p:nvPr/>
        </p:nvSpPr>
        <p:spPr>
          <a:xfrm>
            <a:off x="6400800" y="5943600"/>
            <a:ext cx="838200" cy="4651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není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"/>
          <p:cNvSpPr txBox="1"/>
          <p:nvPr/>
        </p:nvSpPr>
        <p:spPr>
          <a:xfrm>
            <a:off x="2057400" y="5410200"/>
            <a:ext cx="1600200" cy="4064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AMERIKA</a:t>
            </a:r>
            <a:endParaRPr/>
          </a:p>
        </p:txBody>
      </p:sp>
      <p:pic>
        <p:nvPicPr>
          <p:cNvPr id="561" name="Google Shape;5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4038600"/>
            <a:ext cx="19050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981075"/>
            <a:ext cx="1752600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038600"/>
            <a:ext cx="1676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7400" y="4038600"/>
            <a:ext cx="1600200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5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Verze  Jona Pauliena</a:t>
            </a:r>
            <a:endParaRPr/>
          </a:p>
        </p:txBody>
      </p:sp>
      <p:pic>
        <p:nvPicPr>
          <p:cNvPr id="566" name="Google Shape;566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8262" y="981075"/>
            <a:ext cx="18573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3937" y="981075"/>
            <a:ext cx="162242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8175" y="981075"/>
            <a:ext cx="15970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387" y="981075"/>
            <a:ext cx="18002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5"/>
          <p:cNvSpPr txBox="1"/>
          <p:nvPr/>
        </p:nvSpPr>
        <p:spPr>
          <a:xfrm>
            <a:off x="228600" y="549275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1.	      2.	     3.	       4.                  5.</a:t>
            </a:r>
            <a:endParaRPr/>
          </a:p>
        </p:txBody>
      </p:sp>
      <p:sp>
        <p:nvSpPr>
          <p:cNvPr id="571" name="Google Shape;571;p45"/>
          <p:cNvSpPr txBox="1"/>
          <p:nvPr/>
        </p:nvSpPr>
        <p:spPr>
          <a:xfrm>
            <a:off x="228600" y="3040062"/>
            <a:ext cx="1524000" cy="4064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BABYLON</a:t>
            </a:r>
            <a:endParaRPr/>
          </a:p>
        </p:txBody>
      </p:sp>
      <p:sp>
        <p:nvSpPr>
          <p:cNvPr id="572" name="Google Shape;572;p45"/>
          <p:cNvSpPr txBox="1"/>
          <p:nvPr/>
        </p:nvSpPr>
        <p:spPr>
          <a:xfrm>
            <a:off x="1752600" y="3048000"/>
            <a:ext cx="1752600" cy="4064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M-PERSIEN</a:t>
            </a:r>
            <a:endParaRPr/>
          </a:p>
        </p:txBody>
      </p:sp>
      <p:sp>
        <p:nvSpPr>
          <p:cNvPr id="573" name="Google Shape;573;p45"/>
          <p:cNvSpPr txBox="1"/>
          <p:nvPr/>
        </p:nvSpPr>
        <p:spPr>
          <a:xfrm>
            <a:off x="3581400" y="3048000"/>
            <a:ext cx="1600200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GR. LAND</a:t>
            </a:r>
            <a:endParaRPr/>
          </a:p>
        </p:txBody>
      </p:sp>
      <p:sp>
        <p:nvSpPr>
          <p:cNvPr id="574" name="Google Shape;574;p45"/>
          <p:cNvSpPr txBox="1"/>
          <p:nvPr/>
        </p:nvSpPr>
        <p:spPr>
          <a:xfrm>
            <a:off x="5257800" y="3048000"/>
            <a:ext cx="1600200" cy="406400"/>
          </a:xfrm>
          <a:prstGeom prst="rect">
            <a:avLst/>
          </a:prstGeom>
          <a:solidFill>
            <a:srgbClr val="CC00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Arial Black"/>
              <a:buNone/>
            </a:pPr>
            <a:r>
              <a:rPr b="1" i="0" lang="en-US" sz="2000" u="none">
                <a:solidFill>
                  <a:srgbClr val="000066"/>
                </a:solidFill>
                <a:latin typeface="Arial Black"/>
                <a:ea typeface="Arial Black"/>
                <a:cs typeface="Arial Black"/>
                <a:sym typeface="Arial Black"/>
              </a:rPr>
              <a:t>R  O  M</a:t>
            </a:r>
            <a:endParaRPr/>
          </a:p>
        </p:txBody>
      </p:sp>
      <p:sp>
        <p:nvSpPr>
          <p:cNvPr id="575" name="Google Shape;575;p45"/>
          <p:cNvSpPr txBox="1"/>
          <p:nvPr/>
        </p:nvSpPr>
        <p:spPr>
          <a:xfrm>
            <a:off x="228600" y="35814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6.	      7.	         8.</a:t>
            </a:r>
            <a:endParaRPr/>
          </a:p>
        </p:txBody>
      </p:sp>
      <p:sp>
        <p:nvSpPr>
          <p:cNvPr id="576" name="Google Shape;576;p45"/>
          <p:cNvSpPr txBox="1"/>
          <p:nvPr/>
        </p:nvSpPr>
        <p:spPr>
          <a:xfrm>
            <a:off x="6934200" y="3048000"/>
            <a:ext cx="1828800" cy="406400"/>
          </a:xfrm>
          <a:prstGeom prst="rect">
            <a:avLst/>
          </a:prstGeom>
          <a:solidFill>
            <a:srgbClr val="FF66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PAPSTTUM</a:t>
            </a:r>
            <a:endParaRPr/>
          </a:p>
        </p:txBody>
      </p:sp>
      <p:sp>
        <p:nvSpPr>
          <p:cNvPr id="577" name="Google Shape;577;p45"/>
          <p:cNvSpPr txBox="1"/>
          <p:nvPr/>
        </p:nvSpPr>
        <p:spPr>
          <a:xfrm>
            <a:off x="228600" y="5410200"/>
            <a:ext cx="1676400" cy="40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Fr. revoluce</a:t>
            </a:r>
            <a:endParaRPr/>
          </a:p>
        </p:txBody>
      </p:sp>
      <p:sp>
        <p:nvSpPr>
          <p:cNvPr id="578" name="Google Shape;578;p45"/>
          <p:cNvSpPr txBox="1"/>
          <p:nvPr/>
        </p:nvSpPr>
        <p:spPr>
          <a:xfrm>
            <a:off x="3779837" y="5661025"/>
            <a:ext cx="2438400" cy="1108075"/>
          </a:xfrm>
          <a:prstGeom prst="rect">
            <a:avLst/>
          </a:prstGeom>
          <a:solidFill>
            <a:srgbClr val="990033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Světový polit.-nábožen. svazek!  EU ?</a:t>
            </a:r>
            <a:endParaRPr/>
          </a:p>
        </p:txBody>
      </p:sp>
      <p:sp>
        <p:nvSpPr>
          <p:cNvPr id="579" name="Google Shape;579;p45"/>
          <p:cNvSpPr txBox="1"/>
          <p:nvPr/>
        </p:nvSpPr>
        <p:spPr>
          <a:xfrm>
            <a:off x="6248400" y="3581400"/>
            <a:ext cx="2895600" cy="3232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Byla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Babylon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až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Řím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Rozdělený     svět po Římu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přijde znovu</a:t>
            </a: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sjednocení náro-         dů v době konce </a:t>
            </a:r>
            <a:endParaRPr/>
          </a:p>
        </p:txBody>
      </p:sp>
      <p:sp>
        <p:nvSpPr>
          <p:cNvPr id="580" name="Google Shape;580;p45"/>
          <p:cNvSpPr txBox="1"/>
          <p:nvPr/>
        </p:nvSpPr>
        <p:spPr>
          <a:xfrm>
            <a:off x="0" y="5943600"/>
            <a:ext cx="3733800" cy="822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 ist das Tier eines von den 7 ?</a:t>
            </a:r>
            <a:endParaRPr/>
          </a:p>
        </p:txBody>
      </p:sp>
      <p:sp>
        <p:nvSpPr>
          <p:cNvPr id="581" name="Google Shape;581;p45"/>
          <p:cNvSpPr txBox="1"/>
          <p:nvPr/>
        </p:nvSpPr>
        <p:spPr>
          <a:xfrm>
            <a:off x="228600" y="3048000"/>
            <a:ext cx="6629400" cy="430212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Š e l m a   k t e r á   b y l a !</a:t>
            </a:r>
            <a:endParaRPr/>
          </a:p>
        </p:txBody>
      </p:sp>
      <p:sp>
        <p:nvSpPr>
          <p:cNvPr id="582" name="Google Shape;582;p45"/>
          <p:cNvSpPr txBox="1"/>
          <p:nvPr/>
        </p:nvSpPr>
        <p:spPr>
          <a:xfrm>
            <a:off x="6858000" y="3048000"/>
            <a:ext cx="2286000" cy="4302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e n í</a:t>
            </a:r>
            <a:endParaRPr/>
          </a:p>
        </p:txBody>
      </p:sp>
      <p:sp>
        <p:nvSpPr>
          <p:cNvPr id="583" name="Google Shape;583;p45"/>
          <p:cNvSpPr txBox="1"/>
          <p:nvPr/>
        </p:nvSpPr>
        <p:spPr>
          <a:xfrm>
            <a:off x="3779837" y="5013325"/>
            <a:ext cx="2447925" cy="573087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Přijde znovu!</a:t>
            </a:r>
            <a:endParaRPr/>
          </a:p>
        </p:txBody>
      </p:sp>
      <p:sp>
        <p:nvSpPr>
          <p:cNvPr id="584" name="Google Shape;584;p45"/>
          <p:cNvSpPr txBox="1"/>
          <p:nvPr/>
        </p:nvSpPr>
        <p:spPr>
          <a:xfrm>
            <a:off x="228600" y="5867400"/>
            <a:ext cx="3505200" cy="873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e n 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5"/>
          <p:cNvSpPr txBox="1"/>
          <p:nvPr/>
        </p:nvSpPr>
        <p:spPr>
          <a:xfrm>
            <a:off x="468312" y="2276475"/>
            <a:ext cx="1219200" cy="376237"/>
          </a:xfrm>
          <a:prstGeom prst="rect">
            <a:avLst/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BABYLON</a:t>
            </a:r>
            <a:endParaRPr/>
          </a:p>
        </p:txBody>
      </p:sp>
      <p:sp>
        <p:nvSpPr>
          <p:cNvPr id="586" name="Google Shape;586;p45"/>
          <p:cNvSpPr txBox="1"/>
          <p:nvPr/>
        </p:nvSpPr>
        <p:spPr>
          <a:xfrm>
            <a:off x="1979612" y="2276475"/>
            <a:ext cx="1512887" cy="37623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M-PERSIE</a:t>
            </a:r>
            <a:endParaRPr/>
          </a:p>
        </p:txBody>
      </p:sp>
      <p:sp>
        <p:nvSpPr>
          <p:cNvPr id="587" name="Google Shape;587;p45"/>
          <p:cNvSpPr txBox="1"/>
          <p:nvPr/>
        </p:nvSpPr>
        <p:spPr>
          <a:xfrm>
            <a:off x="3635375" y="2276475"/>
            <a:ext cx="1368425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Řecko</a:t>
            </a:r>
            <a:endParaRPr/>
          </a:p>
        </p:txBody>
      </p:sp>
      <p:sp>
        <p:nvSpPr>
          <p:cNvPr id="588" name="Google Shape;588;p45"/>
          <p:cNvSpPr txBox="1"/>
          <p:nvPr/>
        </p:nvSpPr>
        <p:spPr>
          <a:xfrm>
            <a:off x="5219700" y="2276475"/>
            <a:ext cx="1584325" cy="406400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Řím</a:t>
            </a:r>
            <a:endParaRPr/>
          </a:p>
        </p:txBody>
      </p:sp>
      <p:sp>
        <p:nvSpPr>
          <p:cNvPr id="589" name="Google Shape;589;p45"/>
          <p:cNvSpPr txBox="1"/>
          <p:nvPr/>
        </p:nvSpPr>
        <p:spPr>
          <a:xfrm>
            <a:off x="7019925" y="2276475"/>
            <a:ext cx="1655762" cy="406400"/>
          </a:xfrm>
          <a:prstGeom prst="rect">
            <a:avLst/>
          </a:prstGeom>
          <a:solidFill>
            <a:srgbClr val="FF66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/>
        </p:nvSpPr>
        <p:spPr>
          <a:xfrm>
            <a:off x="250825" y="5494337"/>
            <a:ext cx="3313112" cy="420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1260  let</a:t>
            </a:r>
            <a:endParaRPr/>
          </a:p>
        </p:txBody>
      </p:sp>
      <p:sp>
        <p:nvSpPr>
          <p:cNvPr id="595" name="Google Shape;595;p46"/>
          <p:cNvSpPr txBox="1"/>
          <p:nvPr/>
        </p:nvSpPr>
        <p:spPr>
          <a:xfrm>
            <a:off x="5410200" y="5027612"/>
            <a:ext cx="1600200" cy="4064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AMERIKA</a:t>
            </a:r>
            <a:endParaRPr/>
          </a:p>
        </p:txBody>
      </p:sp>
      <p:pic>
        <p:nvPicPr>
          <p:cNvPr id="596" name="Google Shape;59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3656012"/>
            <a:ext cx="17526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6012"/>
            <a:ext cx="20574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3656012"/>
            <a:ext cx="1600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0200" y="3656012"/>
            <a:ext cx="1600200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6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7 hlav podle 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Krakoliniga</a:t>
            </a:r>
            <a:endParaRPr/>
          </a:p>
        </p:txBody>
      </p:sp>
      <p:pic>
        <p:nvPicPr>
          <p:cNvPr id="601" name="Google Shape;601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0787" y="1174750"/>
            <a:ext cx="2362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95737" y="1246187"/>
            <a:ext cx="1905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51050" y="1317625"/>
            <a:ext cx="1619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8600" y="1293812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6"/>
          <p:cNvSpPr txBox="1"/>
          <p:nvPr/>
        </p:nvSpPr>
        <p:spPr>
          <a:xfrm>
            <a:off x="228600" y="836612"/>
            <a:ext cx="723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1.	      2.	     3.		           4.</a:t>
            </a:r>
            <a:endParaRPr/>
          </a:p>
        </p:txBody>
      </p:sp>
      <p:sp>
        <p:nvSpPr>
          <p:cNvPr id="606" name="Google Shape;606;p46"/>
          <p:cNvSpPr txBox="1"/>
          <p:nvPr/>
        </p:nvSpPr>
        <p:spPr>
          <a:xfrm>
            <a:off x="228600" y="2657475"/>
            <a:ext cx="1524000" cy="4064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BABYLON</a:t>
            </a:r>
            <a:endParaRPr/>
          </a:p>
        </p:txBody>
      </p:sp>
      <p:sp>
        <p:nvSpPr>
          <p:cNvPr id="607" name="Google Shape;607;p46"/>
          <p:cNvSpPr txBox="1"/>
          <p:nvPr/>
        </p:nvSpPr>
        <p:spPr>
          <a:xfrm>
            <a:off x="1835150" y="2686050"/>
            <a:ext cx="1905000" cy="40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M-PERSIE</a:t>
            </a:r>
            <a:endParaRPr/>
          </a:p>
        </p:txBody>
      </p:sp>
      <p:sp>
        <p:nvSpPr>
          <p:cNvPr id="608" name="Google Shape;608;p46"/>
          <p:cNvSpPr txBox="1"/>
          <p:nvPr/>
        </p:nvSpPr>
        <p:spPr>
          <a:xfrm>
            <a:off x="3851275" y="2686050"/>
            <a:ext cx="2209800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Řecko</a:t>
            </a:r>
            <a:endParaRPr/>
          </a:p>
        </p:txBody>
      </p:sp>
      <p:sp>
        <p:nvSpPr>
          <p:cNvPr id="609" name="Google Shape;609;p46"/>
          <p:cNvSpPr txBox="1"/>
          <p:nvPr/>
        </p:nvSpPr>
        <p:spPr>
          <a:xfrm>
            <a:off x="6443662" y="2665412"/>
            <a:ext cx="2160587" cy="406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Řím</a:t>
            </a:r>
            <a:endParaRPr/>
          </a:p>
        </p:txBody>
      </p:sp>
      <p:sp>
        <p:nvSpPr>
          <p:cNvPr id="610" name="Google Shape;610;p46"/>
          <p:cNvSpPr txBox="1"/>
          <p:nvPr/>
        </p:nvSpPr>
        <p:spPr>
          <a:xfrm>
            <a:off x="228600" y="3198812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5.	     		     6.	           7.	           8.</a:t>
            </a:r>
            <a:endParaRPr/>
          </a:p>
        </p:txBody>
      </p:sp>
      <p:sp>
        <p:nvSpPr>
          <p:cNvPr id="611" name="Google Shape;611;p46"/>
          <p:cNvSpPr txBox="1"/>
          <p:nvPr/>
        </p:nvSpPr>
        <p:spPr>
          <a:xfrm>
            <a:off x="228600" y="5027612"/>
            <a:ext cx="3352800" cy="40640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  <p:sp>
        <p:nvSpPr>
          <p:cNvPr id="612" name="Google Shape;612;p46"/>
          <p:cNvSpPr txBox="1"/>
          <p:nvPr/>
        </p:nvSpPr>
        <p:spPr>
          <a:xfrm>
            <a:off x="3657600" y="5027612"/>
            <a:ext cx="1676400" cy="40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Fr. revoluce</a:t>
            </a:r>
            <a:endParaRPr/>
          </a:p>
        </p:txBody>
      </p:sp>
      <p:sp>
        <p:nvSpPr>
          <p:cNvPr id="613" name="Google Shape;613;p46"/>
          <p:cNvSpPr txBox="1"/>
          <p:nvPr/>
        </p:nvSpPr>
        <p:spPr>
          <a:xfrm>
            <a:off x="7235825" y="4991100"/>
            <a:ext cx="1524000" cy="40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OSN ?</a:t>
            </a:r>
            <a:endParaRPr/>
          </a:p>
        </p:txBody>
      </p:sp>
      <p:sp>
        <p:nvSpPr>
          <p:cNvPr id="614" name="Google Shape;614;p46"/>
          <p:cNvSpPr txBox="1"/>
          <p:nvPr/>
        </p:nvSpPr>
        <p:spPr>
          <a:xfrm>
            <a:off x="0" y="5484812"/>
            <a:ext cx="9144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538</a:t>
            </a:r>
            <a:endParaRPr/>
          </a:p>
        </p:txBody>
      </p:sp>
      <p:sp>
        <p:nvSpPr>
          <p:cNvPr id="615" name="Google Shape;615;p46"/>
          <p:cNvSpPr txBox="1"/>
          <p:nvPr/>
        </p:nvSpPr>
        <p:spPr>
          <a:xfrm>
            <a:off x="3124200" y="5484812"/>
            <a:ext cx="8382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1798</a:t>
            </a:r>
            <a:endParaRPr/>
          </a:p>
        </p:txBody>
      </p:sp>
      <p:sp>
        <p:nvSpPr>
          <p:cNvPr id="616" name="Google Shape;616;p46"/>
          <p:cNvSpPr txBox="1"/>
          <p:nvPr/>
        </p:nvSpPr>
        <p:spPr>
          <a:xfrm>
            <a:off x="5334000" y="5484812"/>
            <a:ext cx="1752600" cy="92392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Teprve od r.1989 jediná supermoc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"/>
          <p:cNvSpPr txBox="1"/>
          <p:nvPr/>
        </p:nvSpPr>
        <p:spPr>
          <a:xfrm>
            <a:off x="2057400" y="5715000"/>
            <a:ext cx="1676400" cy="68262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Není </a:t>
            </a:r>
            <a:endParaRPr/>
          </a:p>
          <a:p>
            <a:pPr indent="0" lvl="0" marL="0" marR="0" rtl="0" algn="ctr">
              <a:lnSpc>
                <a:spcPct val="20000"/>
              </a:lnSpc>
              <a:spcBef>
                <a:spcPts val="120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 kurze Zeit</a:t>
            </a:r>
            <a:endParaRPr/>
          </a:p>
        </p:txBody>
      </p:sp>
      <p:sp>
        <p:nvSpPr>
          <p:cNvPr id="622" name="Google Shape;622;p47"/>
          <p:cNvSpPr txBox="1"/>
          <p:nvPr/>
        </p:nvSpPr>
        <p:spPr>
          <a:xfrm>
            <a:off x="4114800" y="4267200"/>
            <a:ext cx="1752600" cy="11969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FF3399"/>
                </a:solidFill>
                <a:latin typeface="Arial Black"/>
                <a:ea typeface="Arial Black"/>
                <a:cs typeface="Arial Black"/>
                <a:sym typeface="Arial Black"/>
              </a:rPr>
              <a:t>BILD        DES     TIERES </a:t>
            </a:r>
            <a:endParaRPr/>
          </a:p>
        </p:txBody>
      </p:sp>
      <p:sp>
        <p:nvSpPr>
          <p:cNvPr id="623" name="Google Shape;623;p47"/>
          <p:cNvSpPr txBox="1"/>
          <p:nvPr/>
        </p:nvSpPr>
        <p:spPr>
          <a:xfrm>
            <a:off x="2057400" y="5410200"/>
            <a:ext cx="1676400" cy="406400"/>
          </a:xfrm>
          <a:prstGeom prst="rect">
            <a:avLst/>
          </a:prstGeom>
          <a:solidFill>
            <a:srgbClr val="0099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AMERIKA</a:t>
            </a:r>
            <a:endParaRPr/>
          </a:p>
        </p:txBody>
      </p:sp>
      <p:pic>
        <p:nvPicPr>
          <p:cNvPr id="624" name="Google Shape;6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4191000"/>
            <a:ext cx="1905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1676400"/>
            <a:ext cx="1828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191000"/>
            <a:ext cx="1600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3600" y="4191000"/>
            <a:ext cx="1600200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7"/>
          <p:cNvSpPr txBox="1"/>
          <p:nvPr/>
        </p:nvSpPr>
        <p:spPr>
          <a:xfrm>
            <a:off x="0" y="0"/>
            <a:ext cx="9144000" cy="108902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7 hlav a 8. šelma ze Zjevení 17</a:t>
            </a:r>
            <a:r>
              <a:rPr b="0" i="0" lang="en-US" sz="36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(A. Krakolinig)</a:t>
            </a:r>
            <a:r>
              <a:rPr b="0" i="0" lang="en-US" sz="36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ABC !</a:t>
            </a:r>
            <a:endParaRPr/>
          </a:p>
        </p:txBody>
      </p:sp>
      <p:pic>
        <p:nvPicPr>
          <p:cNvPr id="629" name="Google Shape;629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8200" y="1676400"/>
            <a:ext cx="2057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8000" y="16764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0200" y="1676400"/>
            <a:ext cx="1371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8600" y="1676400"/>
            <a:ext cx="1447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7"/>
          <p:cNvSpPr txBox="1"/>
          <p:nvPr/>
        </p:nvSpPr>
        <p:spPr>
          <a:xfrm>
            <a:off x="228600" y="12192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1.	          2.	      3.              4.			  5.</a:t>
            </a:r>
            <a:endParaRPr/>
          </a:p>
        </p:txBody>
      </p:sp>
      <p:sp>
        <p:nvSpPr>
          <p:cNvPr id="634" name="Google Shape;634;p47"/>
          <p:cNvSpPr txBox="1"/>
          <p:nvPr/>
        </p:nvSpPr>
        <p:spPr>
          <a:xfrm>
            <a:off x="228600" y="2895600"/>
            <a:ext cx="1219200" cy="376237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BABYLON</a:t>
            </a:r>
            <a:endParaRPr/>
          </a:p>
        </p:txBody>
      </p:sp>
      <p:sp>
        <p:nvSpPr>
          <p:cNvPr id="635" name="Google Shape;635;p47"/>
          <p:cNvSpPr txBox="1"/>
          <p:nvPr/>
        </p:nvSpPr>
        <p:spPr>
          <a:xfrm>
            <a:off x="1600200" y="2895600"/>
            <a:ext cx="1371600" cy="376237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rgbClr val="FFFF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M-</a:t>
            </a:r>
            <a:r>
              <a:rPr b="1" i="0" lang="en-US" sz="1800" u="non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PERSIE</a:t>
            </a:r>
            <a:endParaRPr/>
          </a:p>
        </p:txBody>
      </p:sp>
      <p:sp>
        <p:nvSpPr>
          <p:cNvPr id="636" name="Google Shape;636;p47"/>
          <p:cNvSpPr txBox="1"/>
          <p:nvPr/>
        </p:nvSpPr>
        <p:spPr>
          <a:xfrm>
            <a:off x="3048000" y="2895600"/>
            <a:ext cx="1371600" cy="406400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ŘECKO</a:t>
            </a:r>
            <a:endParaRPr/>
          </a:p>
        </p:txBody>
      </p:sp>
      <p:sp>
        <p:nvSpPr>
          <p:cNvPr id="637" name="Google Shape;637;p47"/>
          <p:cNvSpPr txBox="1"/>
          <p:nvPr/>
        </p:nvSpPr>
        <p:spPr>
          <a:xfrm>
            <a:off x="4643437" y="2895600"/>
            <a:ext cx="1944687" cy="406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Ř Í M</a:t>
            </a:r>
            <a:endParaRPr/>
          </a:p>
        </p:txBody>
      </p:sp>
      <p:sp>
        <p:nvSpPr>
          <p:cNvPr id="638" name="Google Shape;638;p47"/>
          <p:cNvSpPr txBox="1"/>
          <p:nvPr/>
        </p:nvSpPr>
        <p:spPr>
          <a:xfrm>
            <a:off x="304800" y="3733800"/>
            <a:ext cx="5181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6.	     7.		     8.</a:t>
            </a:r>
            <a:endParaRPr/>
          </a:p>
        </p:txBody>
      </p:sp>
      <p:sp>
        <p:nvSpPr>
          <p:cNvPr id="639" name="Google Shape;639;p47"/>
          <p:cNvSpPr txBox="1"/>
          <p:nvPr/>
        </p:nvSpPr>
        <p:spPr>
          <a:xfrm>
            <a:off x="7092950" y="2924175"/>
            <a:ext cx="1800225" cy="401637"/>
          </a:xfrm>
          <a:prstGeom prst="rect">
            <a:avLst/>
          </a:prstGeom>
          <a:solidFill>
            <a:srgbClr val="FF66CC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</p:txBody>
      </p:sp>
      <p:sp>
        <p:nvSpPr>
          <p:cNvPr id="640" name="Google Shape;640;p47"/>
          <p:cNvSpPr txBox="1"/>
          <p:nvPr/>
        </p:nvSpPr>
        <p:spPr>
          <a:xfrm>
            <a:off x="228600" y="5410200"/>
            <a:ext cx="1600200" cy="40005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Fr. REVOL.</a:t>
            </a:r>
            <a:endParaRPr/>
          </a:p>
        </p:txBody>
      </p:sp>
      <p:sp>
        <p:nvSpPr>
          <p:cNvPr id="641" name="Google Shape;641;p47"/>
          <p:cNvSpPr txBox="1"/>
          <p:nvPr/>
        </p:nvSpPr>
        <p:spPr>
          <a:xfrm>
            <a:off x="4038600" y="5410200"/>
            <a:ext cx="1905000" cy="40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642" name="Google Shape;642;p47"/>
          <p:cNvSpPr txBox="1"/>
          <p:nvPr/>
        </p:nvSpPr>
        <p:spPr>
          <a:xfrm>
            <a:off x="8305800" y="1219200"/>
            <a:ext cx="8382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1798</a:t>
            </a:r>
            <a:endParaRPr/>
          </a:p>
        </p:txBody>
      </p:sp>
      <p:cxnSp>
        <p:nvCxnSpPr>
          <p:cNvPr id="643" name="Google Shape;643;p47"/>
          <p:cNvCxnSpPr/>
          <p:nvPr/>
        </p:nvCxnSpPr>
        <p:spPr>
          <a:xfrm rot="10800000">
            <a:off x="228600" y="3733800"/>
            <a:ext cx="868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44" name="Google Shape;644;p47"/>
          <p:cNvSpPr txBox="1"/>
          <p:nvPr/>
        </p:nvSpPr>
        <p:spPr>
          <a:xfrm>
            <a:off x="228600" y="32766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p  a  d  l  o</a:t>
            </a:r>
            <a:endParaRPr/>
          </a:p>
        </p:txBody>
      </p:sp>
      <p:sp>
        <p:nvSpPr>
          <p:cNvPr id="645" name="Google Shape;645;p47"/>
          <p:cNvSpPr txBox="1"/>
          <p:nvPr/>
        </p:nvSpPr>
        <p:spPr>
          <a:xfrm>
            <a:off x="228600" y="5715000"/>
            <a:ext cx="1600200" cy="6858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Je</a:t>
            </a:r>
            <a:endParaRPr/>
          </a:p>
          <a:p>
            <a:pPr indent="0" lvl="0" marL="0" marR="0" rtl="0" algn="ctr">
              <a:lnSpc>
                <a:spcPct val="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11</a:t>
            </a:r>
            <a:endParaRPr/>
          </a:p>
        </p:txBody>
      </p:sp>
      <p:sp>
        <p:nvSpPr>
          <p:cNvPr id="646" name="Google Shape;646;p47"/>
          <p:cNvSpPr txBox="1"/>
          <p:nvPr/>
        </p:nvSpPr>
        <p:spPr>
          <a:xfrm>
            <a:off x="5940425" y="3962400"/>
            <a:ext cx="3311525" cy="27828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95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šelmy z propasti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95250" lvl="0" marL="95250" marR="0" rtl="0" algn="ctr">
              <a:lnSpc>
                <a:spcPct val="4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Zj 11 + 17</a:t>
            </a:r>
            <a:endParaRPr b="1" i="0" sz="2800" u="none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95250" lvl="0" marL="95250" marR="0" rtl="0" algn="ctr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rovn., volno., bratrst.</a:t>
            </a:r>
            <a:endParaRPr/>
          </a:p>
          <a:p>
            <a:pPr indent="-95250" lvl="0" marL="9525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C0066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šelma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=  OSN ?</a:t>
            </a:r>
            <a:endParaRPr/>
          </a:p>
          <a:p>
            <a:pPr indent="-95250" lvl="0" marL="95250" marR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nevěstka=</a:t>
            </a:r>
            <a:r>
              <a:rPr b="1" i="0" lang="en-US" sz="200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PAPEŽSTVÍ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10 rohů  = národy</a:t>
            </a:r>
            <a:endParaRPr/>
          </a:p>
        </p:txBody>
      </p:sp>
      <p:sp>
        <p:nvSpPr>
          <p:cNvPr id="647" name="Google Shape;647;p47"/>
          <p:cNvSpPr txBox="1"/>
          <p:nvPr/>
        </p:nvSpPr>
        <p:spPr>
          <a:xfrm>
            <a:off x="6324600" y="1219200"/>
            <a:ext cx="914400" cy="4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538</a:t>
            </a:r>
            <a:endParaRPr/>
          </a:p>
        </p:txBody>
      </p:sp>
      <p:sp>
        <p:nvSpPr>
          <p:cNvPr id="648" name="Google Shape;648;p47"/>
          <p:cNvSpPr txBox="1"/>
          <p:nvPr/>
        </p:nvSpPr>
        <p:spPr>
          <a:xfrm>
            <a:off x="3995737" y="5732462"/>
            <a:ext cx="1985962" cy="696912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rgbClr val="CC0066"/>
                </a:solidFill>
                <a:latin typeface="Arial Narrow"/>
                <a:ea typeface="Arial Narrow"/>
                <a:cs typeface="Arial Narrow"/>
                <a:sym typeface="Arial Narrow"/>
              </a:rPr>
              <a:t>8.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ctr">
              <a:lnSpc>
                <a:spcPct val="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 jeden ze  7</a:t>
            </a:r>
            <a:endParaRPr/>
          </a:p>
        </p:txBody>
      </p:sp>
      <p:sp>
        <p:nvSpPr>
          <p:cNvPr id="649" name="Google Shape;649;p47"/>
          <p:cNvSpPr txBox="1"/>
          <p:nvPr/>
        </p:nvSpPr>
        <p:spPr>
          <a:xfrm>
            <a:off x="2057400" y="6400800"/>
            <a:ext cx="1676400" cy="4048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endParaRPr/>
          </a:p>
        </p:txBody>
      </p:sp>
      <p:sp>
        <p:nvSpPr>
          <p:cNvPr id="650" name="Google Shape;650;p47"/>
          <p:cNvSpPr txBox="1"/>
          <p:nvPr/>
        </p:nvSpPr>
        <p:spPr>
          <a:xfrm>
            <a:off x="3995737" y="6427787"/>
            <a:ext cx="1985962" cy="4302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přijde znovu!</a:t>
            </a:r>
            <a:endParaRPr/>
          </a:p>
        </p:txBody>
      </p:sp>
      <p:sp>
        <p:nvSpPr>
          <p:cNvPr id="651" name="Google Shape;651;p47"/>
          <p:cNvSpPr txBox="1"/>
          <p:nvPr/>
        </p:nvSpPr>
        <p:spPr>
          <a:xfrm>
            <a:off x="228600" y="6400800"/>
            <a:ext cx="1600200" cy="4302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byla!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8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Paralely mezi OSN a Francouzskou revolucí</a:t>
            </a:r>
            <a:endParaRPr/>
          </a:p>
        </p:txBody>
      </p:sp>
      <p:sp>
        <p:nvSpPr>
          <p:cNvPr id="657" name="Google Shape;657;p48"/>
          <p:cNvSpPr txBox="1"/>
          <p:nvPr/>
        </p:nvSpPr>
        <p:spPr>
          <a:xfrm>
            <a:off x="381000" y="1295400"/>
            <a:ext cx="8458200" cy="4894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Princip tolerance a demokracie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Rovnost, volnost, bratrství  (svobodné zednářství)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Bible a křesťanství nejsou absolutní pravdou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Relativismus, žádný nárok na absolutnost 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Rovnoprávnost pro všechna náboženství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Boj proti pravdě a přikázáním Bible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Evoluční teorie jako základ všech vědních oborů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Člověk – měřítko všech věcí 							     (Humanismus – náhražka náboženství)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Co se stalo s těmi, kteří s tím nesouhlasili?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85800"/>
            <a:ext cx="2106612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9"/>
          <p:cNvSpPr txBox="1"/>
          <p:nvPr/>
        </p:nvSpPr>
        <p:spPr>
          <a:xfrm>
            <a:off x="762000" y="4267200"/>
            <a:ext cx="2286000" cy="120015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„I zkují meče své v motyky…“       Iz 2,4</a:t>
            </a:r>
            <a:endParaRPr/>
          </a:p>
        </p:txBody>
      </p:sp>
      <p:sp>
        <p:nvSpPr>
          <p:cNvPr id="664" name="Google Shape;664;p49"/>
          <p:cNvSpPr txBox="1"/>
          <p:nvPr/>
        </p:nvSpPr>
        <p:spPr>
          <a:xfrm>
            <a:off x="3200400" y="333375"/>
            <a:ext cx="5638800" cy="6256337"/>
          </a:xfrm>
          <a:prstGeom prst="rect">
            <a:avLst/>
          </a:prstGeom>
          <a:noFill/>
          <a:ln cap="flat" cmpd="sng" w="9525">
            <a:solidFill>
              <a:srgbClr val="FF66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Symbol  OSN – dar ze strany Ruska</a:t>
            </a:r>
            <a:endParaRPr/>
          </a:p>
          <a:p>
            <a:pPr indent="0" lvl="0" marL="0" marR="0" rtl="0" algn="ctr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CCFF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Plán světového míru bez Boha a jeho  přikázání!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Zaslíbení nové Země se má uskutečnit prostřednictvím pozemské  organizace.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rgbClr val="66CCFF"/>
                </a:solidFill>
                <a:latin typeface="Arial Narrow"/>
                <a:ea typeface="Arial Narrow"/>
                <a:cs typeface="Arial Narrow"/>
                <a:sym typeface="Arial Narrow"/>
              </a:rPr>
              <a:t>Iz 2,4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Po založení OSN došlo k opaku !    </a:t>
            </a:r>
            <a:r>
              <a:rPr b="1" i="0" lang="en-US" sz="2800" u="none">
                <a:solidFill>
                  <a:srgbClr val="FF6699"/>
                </a:solidFill>
                <a:latin typeface="Arial Narrow"/>
                <a:ea typeface="Arial Narrow"/>
                <a:cs typeface="Arial Narrow"/>
                <a:sym typeface="Arial Narrow"/>
              </a:rPr>
              <a:t>	    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Joel. 3,10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Po založení OSN je na světě více zbraní než před ním.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ei:Brueghel-tower-of-babel.jpg" id="669" name="Google Shape;66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263650"/>
            <a:ext cx="6696075" cy="50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0"/>
          <p:cNvSpPr txBox="1"/>
          <p:nvPr/>
        </p:nvSpPr>
        <p:spPr>
          <a:xfrm>
            <a:off x="250825" y="188912"/>
            <a:ext cx="842486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Stavba Babylonské věže (Wiener Version)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Pieter Bruegel der Ältere (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1563)</a:t>
            </a:r>
            <a:endParaRPr/>
          </a:p>
        </p:txBody>
      </p:sp>
      <p:sp>
        <p:nvSpPr>
          <p:cNvPr id="671" name="Google Shape;671;p50"/>
          <p:cNvSpPr txBox="1"/>
          <p:nvPr/>
        </p:nvSpPr>
        <p:spPr>
          <a:xfrm>
            <a:off x="0" y="0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72" name="Google Shape;672;p50"/>
          <p:cNvSpPr txBox="1"/>
          <p:nvPr/>
        </p:nvSpPr>
        <p:spPr>
          <a:xfrm>
            <a:off x="0" y="0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73" name="Google Shape;673;p50"/>
          <p:cNvSpPr txBox="1"/>
          <p:nvPr/>
        </p:nvSpPr>
        <p:spPr>
          <a:xfrm>
            <a:off x="0" y="0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wer_of_Babel_EU_Parliament" id="678" name="Google Shape;6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981075"/>
            <a:ext cx="6551612" cy="518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16"/>
          <p:cNvCxnSpPr/>
          <p:nvPr/>
        </p:nvCxnSpPr>
        <p:spPr>
          <a:xfrm>
            <a:off x="1116012" y="2852737"/>
            <a:ext cx="0" cy="34559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" name="Google Shape;149;p16"/>
          <p:cNvCxnSpPr/>
          <p:nvPr/>
        </p:nvCxnSpPr>
        <p:spPr>
          <a:xfrm>
            <a:off x="5724525" y="2852737"/>
            <a:ext cx="0" cy="39608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900112" y="3284537"/>
            <a:ext cx="0" cy="35290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1" name="Google Shape;151;p16"/>
          <p:cNvSpPr txBox="1"/>
          <p:nvPr/>
        </p:nvSpPr>
        <p:spPr>
          <a:xfrm>
            <a:off x="914400" y="5784850"/>
            <a:ext cx="4521200" cy="57943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1260 let  = 2 svědci</a:t>
            </a:r>
            <a:endParaRPr/>
          </a:p>
        </p:txBody>
      </p:sp>
      <p:cxnSp>
        <p:nvCxnSpPr>
          <p:cNvPr id="152" name="Google Shape;152;p16"/>
          <p:cNvCxnSpPr/>
          <p:nvPr/>
        </p:nvCxnSpPr>
        <p:spPr>
          <a:xfrm>
            <a:off x="5435600" y="3284537"/>
            <a:ext cx="0" cy="35290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3" name="Google Shape;153;p16"/>
          <p:cNvCxnSpPr/>
          <p:nvPr/>
        </p:nvCxnSpPr>
        <p:spPr>
          <a:xfrm rot="10800000">
            <a:off x="8077200" y="2020887"/>
            <a:ext cx="0" cy="42672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4" name="Google Shape;154;p16"/>
          <p:cNvSpPr txBox="1"/>
          <p:nvPr/>
        </p:nvSpPr>
        <p:spPr>
          <a:xfrm>
            <a:off x="1116012" y="3316287"/>
            <a:ext cx="4608512" cy="822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½   času     rozptýleni</a:t>
            </a:r>
            <a:r>
              <a:rPr b="1" i="0" lang="en-US" sz="2400" u="none" cap="none" strike="noStrike">
                <a:solidFill>
                  <a:srgbClr val="FFCC66"/>
                </a:solidFill>
                <a:latin typeface="Arial Narrow"/>
                <a:ea typeface="Arial Narrow"/>
                <a:cs typeface="Arial Narrow"/>
                <a:sym typeface="Arial Narrow"/>
              </a:rPr>
              <a:t> +  pronásledováni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1116012" y="2849562"/>
            <a:ext cx="762000" cy="46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538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4886325" y="2849562"/>
            <a:ext cx="838200" cy="46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1798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79387" y="3763962"/>
            <a:ext cx="647700" cy="46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508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533400" y="5221287"/>
            <a:ext cx="5867400" cy="5238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1335 let </a:t>
            </a:r>
            <a:r>
              <a:rPr b="1" i="0" lang="en-US" sz="2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Znesvěcení svatyně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533400" y="4230687"/>
            <a:ext cx="4876800" cy="461962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1290 let </a:t>
            </a:r>
            <a:r>
              <a:rPr b="1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Ohavnost zpustošení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304800" y="1258887"/>
            <a:ext cx="2362200" cy="830262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Přísaha anděla v Da 12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4648200" y="1265237"/>
            <a:ext cx="2362200" cy="8302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Přísaha anděla ve Zj 10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8153400" y="2782887"/>
            <a:ext cx="990600" cy="493712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7.trou.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6400800" y="3849687"/>
            <a:ext cx="2743200" cy="46196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Opět prorokování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0" y="2097087"/>
            <a:ext cx="6400800" cy="762000"/>
          </a:xfrm>
          <a:prstGeom prst="leftArrow">
            <a:avLst>
              <a:gd fmla="val 1910" name="adj1"/>
              <a:gd fmla="val 2314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2300 večerů a jiter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1908175" y="2781300"/>
            <a:ext cx="2879725" cy="457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1260 let</a:t>
            </a:r>
            <a:endParaRPr/>
          </a:p>
        </p:txBody>
      </p:sp>
      <p:cxnSp>
        <p:nvCxnSpPr>
          <p:cNvPr id="166" name="Google Shape;166;p16"/>
          <p:cNvCxnSpPr/>
          <p:nvPr/>
        </p:nvCxnSpPr>
        <p:spPr>
          <a:xfrm rot="10800000">
            <a:off x="6400800" y="2097087"/>
            <a:ext cx="0" cy="42672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7" name="Google Shape;167;p16"/>
          <p:cNvSpPr txBox="1"/>
          <p:nvPr/>
        </p:nvSpPr>
        <p:spPr>
          <a:xfrm>
            <a:off x="5867400" y="2817812"/>
            <a:ext cx="838200" cy="466725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1844</a:t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5410200" y="3468687"/>
            <a:ext cx="1066800" cy="838200"/>
          </a:xfrm>
          <a:prstGeom prst="verticalScroll">
            <a:avLst>
              <a:gd fmla="val 2989" name="adj"/>
            </a:avLst>
          </a:prstGeom>
          <a:solidFill>
            <a:srgbClr val="FFCC66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Knížka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99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5334000" y="4306887"/>
            <a:ext cx="1143000" cy="8302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Zkla- mání        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6400800" y="4306887"/>
            <a:ext cx="2743200" cy="9048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MĚŘENÍ CHRÁMU</a:t>
            </a:r>
            <a:endParaRPr/>
          </a:p>
        </p:txBody>
      </p:sp>
      <p:cxnSp>
        <p:nvCxnSpPr>
          <p:cNvPr id="171" name="Google Shape;171;p16"/>
          <p:cNvCxnSpPr/>
          <p:nvPr/>
        </p:nvCxnSpPr>
        <p:spPr>
          <a:xfrm>
            <a:off x="533400" y="4230687"/>
            <a:ext cx="0" cy="2133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2" name="Google Shape;172;p16"/>
          <p:cNvSpPr txBox="1"/>
          <p:nvPr/>
        </p:nvSpPr>
        <p:spPr>
          <a:xfrm>
            <a:off x="6400800" y="2178050"/>
            <a:ext cx="2743200" cy="60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Už nebude čas!  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7010400" y="2782887"/>
            <a:ext cx="990600" cy="493712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6.trou.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7164387" y="1125537"/>
            <a:ext cx="1728787" cy="895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Konec doby milosti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6477000" y="5300662"/>
            <a:ext cx="2667000" cy="5032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Doba očišťování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900112" y="6346825"/>
            <a:ext cx="762000" cy="46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533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4597400" y="6346825"/>
            <a:ext cx="838200" cy="466725"/>
          </a:xfrm>
          <a:prstGeom prst="rect">
            <a:avLst/>
          </a:prstGeom>
          <a:solidFill>
            <a:srgbClr val="A50021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1793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0" y="0"/>
            <a:ext cx="9144000" cy="588962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Doba a události ve Zjevení 10 a 11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2Q==" id="683" name="Google Shape;683;p52"/>
          <p:cNvSpPr txBox="1"/>
          <p:nvPr/>
        </p:nvSpPr>
        <p:spPr>
          <a:xfrm>
            <a:off x="3952875" y="2981325"/>
            <a:ext cx="12382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2Q==" id="684" name="Google Shape;684;p52"/>
          <p:cNvSpPr txBox="1"/>
          <p:nvPr/>
        </p:nvSpPr>
        <p:spPr>
          <a:xfrm>
            <a:off x="3952875" y="2981325"/>
            <a:ext cx="12382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wer_des_EU-Parlaments_in_Stra%C3%9Fburg" id="685" name="Google Shape;6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625" y="719137"/>
            <a:ext cx="7524750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b01" id="690" name="Google Shape;6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981075"/>
            <a:ext cx="7832725" cy="479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476250"/>
            <a:ext cx="3810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981200"/>
            <a:ext cx="2971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55"/>
          <p:cNvSpPr txBox="1"/>
          <p:nvPr/>
        </p:nvSpPr>
        <p:spPr>
          <a:xfrm>
            <a:off x="228600" y="76200"/>
            <a:ext cx="8610600" cy="78105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Amerika, OSN a Vatikán</a:t>
            </a:r>
            <a:endParaRPr/>
          </a:p>
        </p:txBody>
      </p:sp>
      <p:pic>
        <p:nvPicPr>
          <p:cNvPr id="702" name="Google Shape;70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133600"/>
            <a:ext cx="44196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5"/>
          <p:cNvSpPr txBox="1"/>
          <p:nvPr/>
        </p:nvSpPr>
        <p:spPr>
          <a:xfrm>
            <a:off x="228600" y="990600"/>
            <a:ext cx="8610600" cy="9540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   Cíle církve a cíle OSN jsou stejné </a:t>
            </a:r>
            <a:r>
              <a:rPr b="0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(Lanares S. 182-183)</a:t>
            </a:r>
            <a:endParaRPr/>
          </a:p>
        </p:txBody>
      </p:sp>
      <p:pic>
        <p:nvPicPr>
          <p:cNvPr id="704" name="Google Shape;70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400" y="4071937"/>
            <a:ext cx="3886200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246312"/>
            <a:ext cx="6248400" cy="3916362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6"/>
          <p:cNvSpPr txBox="1"/>
          <p:nvPr/>
        </p:nvSpPr>
        <p:spPr>
          <a:xfrm>
            <a:off x="304800" y="381000"/>
            <a:ext cx="8458200" cy="144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Papež Pavel VI. 14. října 1965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První proslov papeže v OSN!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15" name="Google Shape;7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181100"/>
            <a:ext cx="62484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7"/>
          <p:cNvSpPr txBox="1"/>
          <p:nvPr/>
        </p:nvSpPr>
        <p:spPr>
          <a:xfrm>
            <a:off x="304800" y="1452562"/>
            <a:ext cx="2057400" cy="47704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2700000" dist="35921">
              <a:srgbClr val="000066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První  modlitby za mír 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Assisi</a:t>
            </a:r>
            <a:endParaRPr/>
          </a:p>
        </p:txBody>
      </p:sp>
      <p:sp>
        <p:nvSpPr>
          <p:cNvPr id="717" name="Google Shape;717;p57"/>
          <p:cNvSpPr txBox="1"/>
          <p:nvPr/>
        </p:nvSpPr>
        <p:spPr>
          <a:xfrm>
            <a:off x="228600" y="258762"/>
            <a:ext cx="87630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Světovládný vliv na všechna náboženství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22" name="Google Shape;72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476250"/>
            <a:ext cx="296703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8"/>
          <p:cNvSpPr txBox="1"/>
          <p:nvPr/>
        </p:nvSpPr>
        <p:spPr>
          <a:xfrm>
            <a:off x="1547812" y="5445125"/>
            <a:ext cx="2895600" cy="1384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Evropský parlament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Straßburg 1988: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28" name="Google Shape;7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905000"/>
            <a:ext cx="56388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59"/>
          <p:cNvSpPr txBox="1"/>
          <p:nvPr/>
        </p:nvSpPr>
        <p:spPr>
          <a:xfrm>
            <a:off x="457200" y="228600"/>
            <a:ext cx="8382000" cy="7080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Dva hlavní aktéři rozpadu Komunizmu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143000"/>
            <a:ext cx="6781800" cy="4586287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60"/>
          <p:cNvSpPr txBox="1"/>
          <p:nvPr/>
        </p:nvSpPr>
        <p:spPr>
          <a:xfrm>
            <a:off x="685800" y="5791200"/>
            <a:ext cx="7467600" cy="701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Assisi, 24. ledna 2002</a:t>
            </a:r>
            <a:endParaRPr/>
          </a:p>
        </p:txBody>
      </p:sp>
      <p:sp>
        <p:nvSpPr>
          <p:cNvPr id="736" name="Google Shape;736;p60"/>
          <p:cNvSpPr txBox="1"/>
          <p:nvPr/>
        </p:nvSpPr>
        <p:spPr>
          <a:xfrm>
            <a:off x="381000" y="228600"/>
            <a:ext cx="8458200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Ekumena světových církví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741" name="Google Shape;74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446212"/>
            <a:ext cx="6705600" cy="4497387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1"/>
          <p:cNvSpPr txBox="1"/>
          <p:nvPr/>
        </p:nvSpPr>
        <p:spPr>
          <a:xfrm>
            <a:off x="250825" y="228600"/>
            <a:ext cx="8713787" cy="1477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 Black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„</a:t>
            </a:r>
            <a:r>
              <a:rPr b="1" i="0" lang="en-US" sz="3600" u="none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Klaněti  se  jí  budou  všichni,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Impact"/>
              <a:buNone/>
            </a:pPr>
            <a:r>
              <a:rPr b="1" i="0" lang="en-US" sz="3600" u="none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kteří  přebývají na Zemi ....“</a:t>
            </a:r>
            <a:endParaRPr/>
          </a:p>
        </p:txBody>
      </p:sp>
      <p:sp>
        <p:nvSpPr>
          <p:cNvPr id="743" name="Google Shape;743;p61"/>
          <p:cNvSpPr txBox="1"/>
          <p:nvPr/>
        </p:nvSpPr>
        <p:spPr>
          <a:xfrm>
            <a:off x="0" y="5943600"/>
            <a:ext cx="9144000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Jaký další vývoj můžeme ještě očekávat?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533400" y="1089025"/>
            <a:ext cx="8229600" cy="5153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 je míněno? </a:t>
            </a:r>
            <a:endParaRPr/>
          </a:p>
          <a:p>
            <a:pPr indent="-533400" lvl="0" marL="533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SZ:  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Gn 31,48;  Dt 30,19;  Dt 31</a:t>
            </a:r>
            <a:endParaRPr/>
          </a:p>
          <a:p>
            <a:pPr indent="-533400" lvl="0" marL="533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NZ: 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 5,39;  Sk 1,8 </a:t>
            </a:r>
            <a:endParaRPr/>
          </a:p>
          <a:p>
            <a:pPr indent="-533400" lvl="0" marL="533400" marR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je sám svědkem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během 3 ½ roků	J 18,37</a:t>
            </a:r>
            <a:endParaRPr/>
          </a:p>
          <a:p>
            <a:pPr indent="-533400" lvl="0" marL="533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Jeho svědectví o Zákoně a Prorocích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Mt 5,17;  Lk 10,26;  </a:t>
            </a:r>
            <a:endParaRPr/>
          </a:p>
          <a:p>
            <a:pPr indent="-533400" lvl="0" marL="533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Lk 24,25.27.44</a:t>
            </a:r>
            <a:endParaRPr/>
          </a:p>
          <a:p>
            <a:pPr indent="-533400" lvl="0" marL="5334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Mojžíš</a:t>
            </a:r>
            <a:r>
              <a:rPr b="1" i="0" lang="en-US" sz="4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</a:t>
            </a:r>
            <a:r>
              <a:rPr b="1" i="0" lang="en-US" sz="4000" u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Zákon</a:t>
            </a:r>
            <a:r>
              <a:rPr b="1" i="0" lang="en-US" sz="4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	 </a:t>
            </a:r>
            <a:r>
              <a:rPr b="1" i="0" lang="en-US" sz="40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Eliáš</a:t>
            </a:r>
            <a:r>
              <a:rPr b="1" i="0" lang="en-US" sz="4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</a:t>
            </a:r>
            <a:r>
              <a:rPr b="1" i="0" lang="en-US" sz="4000" u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Proroci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433387" y="123825"/>
            <a:ext cx="8459787" cy="6413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 svědci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/>
          <p:nvPr/>
        </p:nvSpPr>
        <p:spPr>
          <a:xfrm>
            <a:off x="6705600" y="1295400"/>
            <a:ext cx="2209800" cy="1219200"/>
          </a:xfrm>
          <a:prstGeom prst="cloudCallout">
            <a:avLst>
              <a:gd fmla="val 1490" name="adj1"/>
              <a:gd fmla="val 10603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cxnSp>
        <p:nvCxnSpPr>
          <p:cNvPr id="190" name="Google Shape;190;p18"/>
          <p:cNvCxnSpPr/>
          <p:nvPr/>
        </p:nvCxnSpPr>
        <p:spPr>
          <a:xfrm>
            <a:off x="8839200" y="1066800"/>
            <a:ext cx="0" cy="4038600"/>
          </a:xfrm>
          <a:prstGeom prst="straightConnector1">
            <a:avLst/>
          </a:prstGeom>
          <a:noFill/>
          <a:ln cap="flat" cmpd="sng" w="5715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91" name="Google Shape;191;p18"/>
          <p:cNvSpPr txBox="1"/>
          <p:nvPr/>
        </p:nvSpPr>
        <p:spPr>
          <a:xfrm>
            <a:off x="228600" y="1524000"/>
            <a:ext cx="5999162" cy="127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 zemětřesení je míněno? 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Doslovné, nebo symbolické?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Die traditionelle STA-Deutung ?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250825" y="2276475"/>
            <a:ext cx="6172200" cy="1495425"/>
          </a:xfrm>
          <a:prstGeom prst="rect">
            <a:avLst/>
          </a:prstGeom>
          <a:solidFill>
            <a:srgbClr val="990033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1/10 Babylonu zničená ! 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Boží lid opustí Babylon.</a:t>
            </a:r>
            <a:endParaRPr/>
          </a:p>
          <a:p>
            <a:pPr indent="-285750" lvl="0" marL="285750" marR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Jaké reakce to vyvolá?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250825" y="620712"/>
            <a:ext cx="6172200" cy="868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Závěrečné celosvětové hlásání trojandělského  poselství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6781800" y="3886200"/>
            <a:ext cx="20574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Až do koce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7924800" y="3200400"/>
            <a:ext cx="1219200" cy="1196975"/>
          </a:xfrm>
          <a:prstGeom prst="rect">
            <a:avLst/>
          </a:prstGeom>
          <a:solidFill>
            <a:srgbClr val="990033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ERD- BE-BEN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7924800" y="3200400"/>
            <a:ext cx="1219200" cy="1136650"/>
          </a:xfrm>
          <a:prstGeom prst="rect">
            <a:avLst/>
          </a:prstGeom>
          <a:solidFill>
            <a:srgbClr val="FF9933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Große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Stadt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6705600" y="4419600"/>
            <a:ext cx="243840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Doba nanebevzetí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228600" y="4495800"/>
            <a:ext cx="3657600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SVĚDECTVÍ 2 svědků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3886200" y="5410200"/>
            <a:ext cx="990600" cy="40005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SMRT 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4876800" y="4419600"/>
            <a:ext cx="1828800" cy="40005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Vzkříšení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228600" y="3886200"/>
            <a:ext cx="3657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1260 let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3886200" y="4495800"/>
            <a:ext cx="990600" cy="4365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1/2J</a:t>
            </a:r>
            <a:endParaRPr/>
          </a:p>
        </p:txBody>
      </p:sp>
      <p:cxnSp>
        <p:nvCxnSpPr>
          <p:cNvPr id="203" name="Google Shape;203;p18"/>
          <p:cNvCxnSpPr/>
          <p:nvPr/>
        </p:nvCxnSpPr>
        <p:spPr>
          <a:xfrm>
            <a:off x="0" y="434340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4" name="Google Shape;204;p18"/>
          <p:cNvCxnSpPr/>
          <p:nvPr/>
        </p:nvCxnSpPr>
        <p:spPr>
          <a:xfrm>
            <a:off x="3886200" y="4953000"/>
            <a:ext cx="457200" cy="457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5" name="Google Shape;205;p18"/>
          <p:cNvCxnSpPr/>
          <p:nvPr/>
        </p:nvCxnSpPr>
        <p:spPr>
          <a:xfrm flipH="1" rot="10800000">
            <a:off x="4419600" y="4876800"/>
            <a:ext cx="533400" cy="53340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6" name="Google Shape;206;p18"/>
          <p:cNvCxnSpPr/>
          <p:nvPr/>
        </p:nvCxnSpPr>
        <p:spPr>
          <a:xfrm flipH="1" rot="10800000">
            <a:off x="6705600" y="2667000"/>
            <a:ext cx="990600" cy="2057400"/>
          </a:xfrm>
          <a:prstGeom prst="straightConnector1">
            <a:avLst/>
          </a:prstGeom>
          <a:noFill/>
          <a:ln cap="flat" cmpd="sng" w="57150">
            <a:solidFill>
              <a:srgbClr val="FFFF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3886200" y="4343400"/>
            <a:ext cx="0" cy="1524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228600" y="4419600"/>
            <a:ext cx="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6705600" y="3733800"/>
            <a:ext cx="0" cy="1676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0" name="Google Shape;210;p18"/>
          <p:cNvCxnSpPr/>
          <p:nvPr/>
        </p:nvCxnSpPr>
        <p:spPr>
          <a:xfrm>
            <a:off x="4876800" y="3733800"/>
            <a:ext cx="0" cy="2133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11" name="Google Shape;211;p18"/>
          <p:cNvSpPr txBox="1"/>
          <p:nvPr/>
        </p:nvSpPr>
        <p:spPr>
          <a:xfrm flipH="1">
            <a:off x="4787900" y="3340100"/>
            <a:ext cx="936625" cy="53498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1797</a:t>
            </a:r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6096000" y="3284537"/>
            <a:ext cx="1143000" cy="53657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1844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0" y="0"/>
            <a:ext cx="9144000" cy="633412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Dějiny 2 svědků ve Zj 11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5002212" y="5557837"/>
            <a:ext cx="3962400" cy="10398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Založení bibl. společností</a:t>
            </a:r>
            <a:endParaRPr/>
          </a:p>
          <a:p>
            <a:pPr indent="-190500" lvl="0" marL="19050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Začátek světové misie</a:t>
            </a:r>
            <a:endParaRPr/>
          </a:p>
        </p:txBody>
      </p:sp>
      <p:sp>
        <p:nvSpPr>
          <p:cNvPr id="215" name="Google Shape;215;p18"/>
          <p:cNvSpPr txBox="1"/>
          <p:nvPr/>
        </p:nvSpPr>
        <p:spPr>
          <a:xfrm>
            <a:off x="7162800" y="4797425"/>
            <a:ext cx="1752600" cy="6159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Pozdní déšť</a:t>
            </a:r>
            <a:endParaRPr/>
          </a:p>
          <a:p>
            <a:pPr indent="0" lvl="0" marL="0" marR="0" rtl="0" algn="l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Hlas. volání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7696200" y="677862"/>
            <a:ext cx="1447800" cy="68262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Konec d.milosti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7543800" y="2514600"/>
            <a:ext cx="1295400" cy="67627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Ende 6. Posaune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7924800" y="3124200"/>
            <a:ext cx="1219200" cy="1196975"/>
          </a:xfrm>
          <a:prstGeom prst="rect">
            <a:avLst/>
          </a:prstGeom>
          <a:solidFill>
            <a:srgbClr val="FF00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7000 Tote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0" y="3810000"/>
            <a:ext cx="838200" cy="50323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533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3352800" y="3886200"/>
            <a:ext cx="1066800" cy="44291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1793</a:t>
            </a:r>
            <a:endParaRPr/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4953000"/>
            <a:ext cx="1981200" cy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 txBox="1"/>
          <p:nvPr/>
        </p:nvSpPr>
        <p:spPr>
          <a:xfrm>
            <a:off x="3706812" y="2565400"/>
            <a:ext cx="2089150" cy="923925"/>
          </a:xfrm>
          <a:prstGeom prst="rect">
            <a:avLst/>
          </a:prstGeom>
          <a:solidFill>
            <a:srgbClr val="FF9933"/>
          </a:solidFill>
          <a:ln cap="flat" cmpd="sng" w="9525">
            <a:solidFill>
              <a:srgbClr val="FF99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Lisabonské ZEMĚTŘESENÍ 1780 ?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5581650" y="2205037"/>
            <a:ext cx="1943100" cy="817562"/>
          </a:xfrm>
          <a:prstGeom prst="rect">
            <a:avLst/>
          </a:prstGeom>
          <a:solidFill>
            <a:srgbClr val="FF9933"/>
          </a:solidFill>
          <a:ln cap="flat" cmpd="sng" w="9525">
            <a:solidFill>
              <a:srgbClr val="FF99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ZEMĚTŘESENÍ</a:t>
            </a:r>
            <a:endParaRPr/>
          </a:p>
          <a:p>
            <a:pPr indent="0" lvl="0" marL="0" marR="0" rtl="0" algn="ctr">
              <a:lnSpc>
                <a:spcPct val="3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Fr. revoluce</a:t>
            </a: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3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1793-98 ?</a:t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4800600" y="3810000"/>
            <a:ext cx="19050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B I B L E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8686800" y="1371600"/>
            <a:ext cx="457200" cy="240030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B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Ě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3810000" y="5943600"/>
            <a:ext cx="12192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Bible</a:t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228600" y="4953000"/>
            <a:ext cx="10668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Zákon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1219200" y="4953000"/>
            <a:ext cx="11430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Proroci</a:t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7162800" y="1371600"/>
            <a:ext cx="1447800" cy="914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BIBLE</a:t>
            </a:r>
            <a:endParaRPr/>
          </a:p>
        </p:txBody>
      </p:sp>
      <p:sp>
        <p:nvSpPr>
          <p:cNvPr id="230" name="Google Shape;230;p18"/>
          <p:cNvSpPr txBox="1"/>
          <p:nvPr/>
        </p:nvSpPr>
        <p:spPr>
          <a:xfrm>
            <a:off x="7543800" y="2514600"/>
            <a:ext cx="1295400" cy="68262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Konec      2. běda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/>
        </p:nvSpPr>
        <p:spPr>
          <a:xfrm>
            <a:off x="685800" y="2151062"/>
            <a:ext cx="74676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		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I_____</a:t>
            </a:r>
            <a:r>
              <a:rPr b="1" i="0" lang="en-US" sz="2400" u="none">
                <a:solidFill>
                  <a:srgbClr val="CC660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_____I_____</a:t>
            </a:r>
            <a:r>
              <a:rPr b="1" i="0" lang="en-US" sz="2400" u="none">
                <a:solidFill>
                  <a:srgbClr val="CC6600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_____I_____</a:t>
            </a:r>
            <a:r>
              <a:rPr b="1" i="0" lang="en-US" sz="2400" u="none">
                <a:solidFill>
                  <a:srgbClr val="CC66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_____I__</a:t>
            </a:r>
            <a:r>
              <a:rPr b="1" i="0" lang="en-US" sz="2400" u="none">
                <a:solidFill>
                  <a:srgbClr val="CC6600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__I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0" y="3311525"/>
            <a:ext cx="1979612" cy="8302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Zákaz náboženství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6934200" y="3240087"/>
            <a:ext cx="1905000" cy="8302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Zrušení zákazu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2362200" y="22098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1794</a:t>
            </a:r>
            <a:endParaRPr/>
          </a:p>
        </p:txBody>
      </p:sp>
      <p:sp>
        <p:nvSpPr>
          <p:cNvPr id="239" name="Google Shape;239;p19"/>
          <p:cNvSpPr txBox="1"/>
          <p:nvPr/>
        </p:nvSpPr>
        <p:spPr>
          <a:xfrm>
            <a:off x="4267200" y="22098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1795</a:t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7086600" y="1830387"/>
            <a:ext cx="16002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CC3300"/>
                </a:solidFill>
                <a:latin typeface="Arial Black"/>
                <a:ea typeface="Arial Black"/>
                <a:cs typeface="Arial Black"/>
                <a:sym typeface="Arial Black"/>
              </a:rPr>
              <a:t>červen   1797</a:t>
            </a:r>
            <a:endParaRPr b="1" i="0" sz="2400" u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250825" y="1768475"/>
            <a:ext cx="15843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CC3300"/>
                </a:solidFill>
                <a:latin typeface="Arial Black"/>
                <a:ea typeface="Arial Black"/>
                <a:cs typeface="Arial Black"/>
                <a:sym typeface="Arial Black"/>
              </a:rPr>
              <a:t>listopad 1793</a:t>
            </a: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6172200" y="22098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1796</a:t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228600" y="304800"/>
            <a:ext cx="8610600" cy="579437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3 ½ roků - dnů 2 svědků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/>
        </p:nvSpPr>
        <p:spPr>
          <a:xfrm>
            <a:off x="1042987" y="765175"/>
            <a:ext cx="6840537" cy="3646487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1" i="0" sz="6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Doba a události 7. troubení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125412" y="1844675"/>
            <a:ext cx="83343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Zvěstování  evangelia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Ježíš  slouží ve svatyni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   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přechází do sv. svatých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Zasedá vyšetřující soud	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Začíná očisťování svatyně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Zvěstování trojandělského poselství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		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= poslední varování lidstva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		Doba 3 nečistých duchů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		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falešné probuzení a zázraky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		Národy budou stále zlostnější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  		Boží hněv bude stále zřetelnější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0" y="0"/>
            <a:ext cx="8763000" cy="579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Události od r. 1844 </a:t>
            </a:r>
            <a:r>
              <a:rPr b="1" i="0" lang="en-US" sz="3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7. troubením</a:t>
            </a:r>
            <a:endParaRPr/>
          </a:p>
        </p:txBody>
      </p:sp>
      <p:cxnSp>
        <p:nvCxnSpPr>
          <p:cNvPr id="256" name="Google Shape;256;p21"/>
          <p:cNvCxnSpPr/>
          <p:nvPr/>
        </p:nvCxnSpPr>
        <p:spPr>
          <a:xfrm>
            <a:off x="1219200" y="1066800"/>
            <a:ext cx="0" cy="5791200"/>
          </a:xfrm>
          <a:prstGeom prst="straightConnector1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7" name="Google Shape;257;p21"/>
          <p:cNvSpPr txBox="1"/>
          <p:nvPr/>
        </p:nvSpPr>
        <p:spPr>
          <a:xfrm>
            <a:off x="684212" y="533400"/>
            <a:ext cx="1066800" cy="528637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1844</a:t>
            </a: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>
            <a:off x="304800" y="1676400"/>
            <a:ext cx="88392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59" name="Google Shape;259;p21"/>
          <p:cNvSpPr txBox="1"/>
          <p:nvPr/>
        </p:nvSpPr>
        <p:spPr>
          <a:xfrm>
            <a:off x="1331912" y="1125537"/>
            <a:ext cx="7200900" cy="4572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 o b a    1. - 6.   T R O U B E N Í</a:t>
            </a:r>
            <a:endParaRPr/>
          </a:p>
        </p:txBody>
      </p:sp>
      <p:cxnSp>
        <p:nvCxnSpPr>
          <p:cNvPr id="260" name="Google Shape;260;p21"/>
          <p:cNvCxnSpPr/>
          <p:nvPr/>
        </p:nvCxnSpPr>
        <p:spPr>
          <a:xfrm>
            <a:off x="8610600" y="1143000"/>
            <a:ext cx="0" cy="57150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1" name="Google Shape;261;p21"/>
          <p:cNvSpPr txBox="1"/>
          <p:nvPr/>
        </p:nvSpPr>
        <p:spPr>
          <a:xfrm>
            <a:off x="7772400" y="533400"/>
            <a:ext cx="1371600" cy="61277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Ukončení d.milosti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8675687" y="1844675"/>
            <a:ext cx="468312" cy="4656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7.  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TROUBENÍ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