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6858000" cx="9144000"/>
  <p:notesSz cx="6858000" cy="9144000"/>
  <p:embeddedFontLst>
    <p:embeddedFont>
      <p:font typeface="Carme"/>
      <p:regular r:id="rId40"/>
    </p:embeddedFont>
    <p:embeddedFont>
      <p:font typeface="Nunito"/>
      <p:bold r:id="rId41"/>
      <p:boldItalic r:id="rId42"/>
    </p:embeddedFont>
    <p:embeddedFont>
      <p:font typeface="Arial Narrow"/>
      <p:regular r:id="rId43"/>
      <p:bold r:id="rId44"/>
      <p:italic r:id="rId45"/>
      <p:boldItalic r:id="rId46"/>
    </p:embeddedFont>
    <p:embeddedFont>
      <p:font typeface="Arial Black"/>
      <p:regular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rme-regular.fntdata"/><Relationship Id="rId20" Type="http://schemas.openxmlformats.org/officeDocument/2006/relationships/slide" Target="slides/slide16.xml"/><Relationship Id="rId42" Type="http://schemas.openxmlformats.org/officeDocument/2006/relationships/font" Target="fonts/Nunito-boldItalic.fntdata"/><Relationship Id="rId41" Type="http://schemas.openxmlformats.org/officeDocument/2006/relationships/font" Target="fonts/Nunito-bold.fntdata"/><Relationship Id="rId22" Type="http://schemas.openxmlformats.org/officeDocument/2006/relationships/slide" Target="slides/slide18.xml"/><Relationship Id="rId44" Type="http://schemas.openxmlformats.org/officeDocument/2006/relationships/font" Target="fonts/ArialNarrow-bold.fntdata"/><Relationship Id="rId21" Type="http://schemas.openxmlformats.org/officeDocument/2006/relationships/slide" Target="slides/slide17.xml"/><Relationship Id="rId43" Type="http://schemas.openxmlformats.org/officeDocument/2006/relationships/font" Target="fonts/ArialNarrow-regular.fntdata"/><Relationship Id="rId24" Type="http://schemas.openxmlformats.org/officeDocument/2006/relationships/slide" Target="slides/slide20.xml"/><Relationship Id="rId46" Type="http://schemas.openxmlformats.org/officeDocument/2006/relationships/font" Target="fonts/ArialNarrow-boldItalic.fntdata"/><Relationship Id="rId23" Type="http://schemas.openxmlformats.org/officeDocument/2006/relationships/slide" Target="slides/slide19.xml"/><Relationship Id="rId45" Type="http://schemas.openxmlformats.org/officeDocument/2006/relationships/font" Target="fonts/ArialNarrow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ArialBlack-regular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r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kaler Titel und Text" type="vertTitleAndTx">
  <p:cSld name="VERTICAL_TITLE_AND_VERTICAL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vertikaler Text" type="vertTx">
  <p:cSld name="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 mit Überschrift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 mit Überschrift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leich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überschrift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3399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3"/>
          <p:cNvGrpSpPr/>
          <p:nvPr/>
        </p:nvGrpSpPr>
        <p:grpSpPr>
          <a:xfrm>
            <a:off x="290512" y="609600"/>
            <a:ext cx="9034462" cy="6172200"/>
            <a:chOff x="228600" y="609600"/>
            <a:chExt cx="9034462" cy="6172200"/>
          </a:xfrm>
        </p:grpSpPr>
        <p:grpSp>
          <p:nvGrpSpPr>
            <p:cNvPr id="89" name="Google Shape;89;p13"/>
            <p:cNvGrpSpPr/>
            <p:nvPr/>
          </p:nvGrpSpPr>
          <p:grpSpPr>
            <a:xfrm>
              <a:off x="228600" y="609600"/>
              <a:ext cx="8458200" cy="6172200"/>
              <a:chOff x="304800" y="609600"/>
              <a:chExt cx="8458200" cy="6172200"/>
            </a:xfrm>
          </p:grpSpPr>
          <p:pic>
            <p:nvPicPr>
              <p:cNvPr descr="ev8" id="90" name="Google Shape;90;p1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057400" y="609600"/>
                <a:ext cx="4557712" cy="6172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1" name="Google Shape;91;p13"/>
              <p:cNvSpPr/>
              <p:nvPr/>
            </p:nvSpPr>
            <p:spPr>
              <a:xfrm>
                <a:off x="304800" y="5181600"/>
                <a:ext cx="8458200" cy="144780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l"/>
                <a:r>
                  <a:rPr b="0" i="0">
                    <a:ln cap="flat" cmpd="sng" w="28575">
                      <a:solidFill>
                        <a:srgbClr val="FFFF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gradFill>
                      <a:gsLst>
                        <a:gs pos="0">
                          <a:srgbClr val="A603AB"/>
                        </a:gs>
                        <a:gs pos="11999">
                          <a:srgbClr val="E81766"/>
                        </a:gs>
                        <a:gs pos="27000">
                          <a:srgbClr val="EE3F17"/>
                        </a:gs>
                        <a:gs pos="47999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0"/>
                    </a:gradFill>
                    <a:latin typeface="Arial Black"/>
                  </a:rPr>
                  <a:t>Schöpfung oder Evolution </a:t>
                </a:r>
              </a:p>
            </p:txBody>
          </p:sp>
        </p:grpSp>
        <p:sp>
          <p:nvSpPr>
            <p:cNvPr id="92" name="Google Shape;92;p13"/>
            <p:cNvSpPr txBox="1"/>
            <p:nvPr/>
          </p:nvSpPr>
          <p:spPr>
            <a:xfrm>
              <a:off x="8458200" y="5165725"/>
              <a:ext cx="804862" cy="1311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13C9"/>
                </a:buClr>
                <a:buSzPts val="8000"/>
                <a:buFont typeface="Arial"/>
                <a:buNone/>
              </a:pPr>
              <a:r>
                <a:rPr b="1" i="0" lang="en-US" sz="8000" u="none" cap="none" strike="noStrike">
                  <a:solidFill>
                    <a:srgbClr val="3A13C9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93" name="Google Shape;93;p13"/>
          <p:cNvSpPr txBox="1"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rgbClr val="FEFE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3C9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A13C9"/>
                </a:solidFill>
                <a:latin typeface="Arial"/>
                <a:ea typeface="Arial"/>
                <a:cs typeface="Arial"/>
                <a:sym typeface="Arial"/>
              </a:rPr>
              <a:t>Spor o první pravdu v Bibli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723900"/>
            <a:ext cx="38862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730250"/>
            <a:ext cx="3886200" cy="34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2"/>
          <p:cNvSpPr txBox="1"/>
          <p:nvPr/>
        </p:nvSpPr>
        <p:spPr>
          <a:xfrm>
            <a:off x="533400" y="76200"/>
            <a:ext cx="807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rgbClr val="D60093"/>
                </a:solidFill>
                <a:latin typeface="Arial Black"/>
                <a:ea typeface="Arial Black"/>
                <a:cs typeface="Arial Black"/>
                <a:sym typeface="Arial Black"/>
              </a:rPr>
              <a:t>Vznik Slunce</a:t>
            </a:r>
            <a:endParaRPr/>
          </a:p>
        </p:txBody>
      </p:sp>
      <p:sp>
        <p:nvSpPr>
          <p:cNvPr id="426" name="Google Shape;426;p22"/>
          <p:cNvSpPr txBox="1"/>
          <p:nvPr/>
        </p:nvSpPr>
        <p:spPr>
          <a:xfrm>
            <a:off x="228600" y="4343400"/>
            <a:ext cx="4343400" cy="21002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Mrak prachu začal po explozi v kosmu sám od sebe kroužit a ve svém středu se rozežhavil!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60093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D60093"/>
                </a:solidFill>
                <a:latin typeface="Arial"/>
                <a:ea typeface="Arial"/>
                <a:cs typeface="Arial"/>
                <a:sym typeface="Arial"/>
              </a:rPr>
              <a:t>Mimo něj se tvořily planety.</a:t>
            </a:r>
            <a:endParaRPr/>
          </a:p>
        </p:txBody>
      </p:sp>
      <p:sp>
        <p:nvSpPr>
          <p:cNvPr id="427" name="Google Shape;427;p22"/>
          <p:cNvSpPr txBox="1"/>
          <p:nvPr/>
        </p:nvSpPr>
        <p:spPr>
          <a:xfrm>
            <a:off x="4953000" y="4419600"/>
            <a:ext cx="3886200" cy="17351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Uvnitř vznikla atomová reakce Slunce.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60093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D60093"/>
                </a:solidFill>
                <a:latin typeface="Arial"/>
                <a:ea typeface="Arial"/>
                <a:cs typeface="Arial"/>
                <a:sym typeface="Arial"/>
              </a:rPr>
              <a:t>Planety začaly kroužit kolem Slunce!</a:t>
            </a:r>
            <a:endParaRPr/>
          </a:p>
        </p:txBody>
      </p:sp>
      <p:sp>
        <p:nvSpPr>
          <p:cNvPr id="428" name="Google Shape;428;p22"/>
          <p:cNvSpPr txBox="1"/>
          <p:nvPr/>
        </p:nvSpPr>
        <p:spPr>
          <a:xfrm>
            <a:off x="4953000" y="62484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 „Lindner Biologie díl 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33CC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3"/>
          <p:cNvSpPr txBox="1"/>
          <p:nvPr/>
        </p:nvSpPr>
        <p:spPr>
          <a:xfrm>
            <a:off x="228600" y="990600"/>
            <a:ext cx="388620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Vědci studovali Slunce, Zemi a jejich stavbu a zjistili, jak vznikla Země. Míní, že Země ještě před 4,7 Milliardy let neexistovala. Existoval jen obrovský mrak prachu a plynu, který se točil kolem Slunce. Ten se pravděpodobně rozdělil na více malých mraků, ze kterých se staly planety, které teď krouží kolem Slunce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434" name="Google Shape;43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1600200"/>
            <a:ext cx="4722812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3"/>
          <p:cNvSpPr txBox="1"/>
          <p:nvPr/>
        </p:nvSpPr>
        <p:spPr>
          <a:xfrm>
            <a:off x="0" y="2968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rgbClr val="FF66FF"/>
                </a:solidFill>
                <a:latin typeface="Arial Black"/>
                <a:ea typeface="Arial Black"/>
                <a:cs typeface="Arial Black"/>
                <a:sym typeface="Arial Black"/>
              </a:rPr>
              <a:t>Vznik  planet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33CC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447800"/>
            <a:ext cx="4191000" cy="40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447800"/>
            <a:ext cx="4295775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4"/>
          <p:cNvSpPr txBox="1"/>
          <p:nvPr/>
        </p:nvSpPr>
        <p:spPr>
          <a:xfrm>
            <a:off x="381000" y="0"/>
            <a:ext cx="8382000" cy="1301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3600"/>
              <a:buFont typeface="Arial Black"/>
              <a:buNone/>
            </a:pPr>
            <a:r>
              <a:rPr b="1" i="0" lang="en-US" sz="3600" u="none">
                <a:solidFill>
                  <a:srgbClr val="FF66FF"/>
                </a:solidFill>
                <a:latin typeface="Arial Black"/>
                <a:ea typeface="Arial Black"/>
                <a:cs typeface="Arial Black"/>
                <a:sym typeface="Arial Black"/>
              </a:rPr>
              <a:t>Od kosmisckého mraku prachu k naší Zemi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33CC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5"/>
          <p:cNvSpPr txBox="1"/>
          <p:nvPr/>
        </p:nvSpPr>
        <p:spPr>
          <a:xfrm>
            <a:off x="4724400" y="5707062"/>
            <a:ext cx="30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462" y="1052512"/>
            <a:ext cx="41910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5"/>
          <p:cNvSpPr txBox="1"/>
          <p:nvPr/>
        </p:nvSpPr>
        <p:spPr>
          <a:xfrm>
            <a:off x="304800" y="685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066800"/>
            <a:ext cx="4295775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5"/>
          <p:cNvSpPr txBox="1"/>
          <p:nvPr/>
        </p:nvSpPr>
        <p:spPr>
          <a:xfrm>
            <a:off x="381000" y="304800"/>
            <a:ext cx="8229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rgbClr val="FF66FF"/>
                </a:solidFill>
                <a:latin typeface="Arial Black"/>
                <a:ea typeface="Arial Black"/>
                <a:cs typeface="Arial Black"/>
                <a:sym typeface="Arial Black"/>
              </a:rPr>
              <a:t>Ochlazení Země</a:t>
            </a:r>
            <a:r>
              <a:rPr b="0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52" name="Google Shape;452;p25"/>
          <p:cNvSpPr txBox="1"/>
          <p:nvPr/>
        </p:nvSpPr>
        <p:spPr>
          <a:xfrm>
            <a:off x="228600" y="5181600"/>
            <a:ext cx="4267200" cy="13112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Mrak, který vytvořil planetu Zemi, se smršťoval a tím se zahříval. Zahříváním se změnil vibrující mrak v plynovou horninu.</a:t>
            </a:r>
            <a:endParaRPr/>
          </a:p>
        </p:txBody>
      </p:sp>
      <p:sp>
        <p:nvSpPr>
          <p:cNvPr id="453" name="Google Shape;453;p25"/>
          <p:cNvSpPr txBox="1"/>
          <p:nvPr/>
        </p:nvSpPr>
        <p:spPr>
          <a:xfrm>
            <a:off x="4724400" y="5029200"/>
            <a:ext cx="4168775" cy="10699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Během miliónů let žhavá koule pomalu ochladla. Na povrchu se vytvořila pevná hornina, ale ve středu je stále tekutá a nepředstavitelně žhavá.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33CC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480060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6"/>
          <p:cNvSpPr txBox="1"/>
          <p:nvPr/>
        </p:nvSpPr>
        <p:spPr>
          <a:xfrm>
            <a:off x="5334000" y="304800"/>
            <a:ext cx="3352800" cy="547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E4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E9E400"/>
                </a:solidFill>
                <a:latin typeface="Arial"/>
                <a:ea typeface="Arial"/>
                <a:cs typeface="Arial"/>
                <a:sym typeface="Arial"/>
              </a:rPr>
              <a:t>Déšť nastal po činnosti vulkánů, které bouřily millióny let, a vychrlily velké množství páry, ze které pak vzniklo moře!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Odkud se ve žhavém středu koule vzala pára?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33CC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7"/>
          <p:cNvSpPr txBox="1"/>
          <p:nvPr/>
        </p:nvSpPr>
        <p:spPr>
          <a:xfrm>
            <a:off x="533400" y="533400"/>
            <a:ext cx="7924800" cy="50038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 mého sešitu z přírodopisu</a:t>
            </a:r>
            <a:r>
              <a:rPr b="0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(1955/56)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33CC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„Voda je nejdůležitější a nejzdravější nápoj pro lidi. Vedle vzduchu je důležitou životní látkou. Bez vody by se svět stal smutnou poušti. Proto milý Bůh stvořil tak hodně vody.“</a:t>
            </a:r>
            <a:endParaRPr b="0" i="0" sz="3600" u="none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Základní škola pro 12 leté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3399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8"/>
          <p:cNvSpPr txBox="1"/>
          <p:nvPr/>
        </p:nvSpPr>
        <p:spPr>
          <a:xfrm>
            <a:off x="533400" y="76200"/>
            <a:ext cx="8153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Zvláštní vznik života ve vodě</a:t>
            </a:r>
            <a:endParaRPr/>
          </a:p>
        </p:txBody>
      </p:sp>
      <p:pic>
        <p:nvPicPr>
          <p:cNvPr id="470" name="Google Shape;4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196975"/>
            <a:ext cx="39624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8"/>
          <p:cNvSpPr txBox="1"/>
          <p:nvPr/>
        </p:nvSpPr>
        <p:spPr>
          <a:xfrm>
            <a:off x="228600" y="14478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9037" y="1217612"/>
            <a:ext cx="3914775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3399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125537"/>
            <a:ext cx="80772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29"/>
          <p:cNvSpPr txBox="1"/>
          <p:nvPr/>
        </p:nvSpPr>
        <p:spPr>
          <a:xfrm>
            <a:off x="381000" y="115887"/>
            <a:ext cx="8382000" cy="48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 život z vody přešel na suchou zem? </a:t>
            </a:r>
            <a:endParaRPr/>
          </a:p>
        </p:txBody>
      </p:sp>
      <p:sp>
        <p:nvSpPr>
          <p:cNvPr id="479" name="Google Shape;479;p29"/>
          <p:cNvSpPr txBox="1"/>
          <p:nvPr/>
        </p:nvSpPr>
        <p:spPr>
          <a:xfrm>
            <a:off x="533400" y="2492375"/>
            <a:ext cx="8070850" cy="10064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3366CC"/>
                </a:solidFill>
                <a:latin typeface="Arial Narrow"/>
                <a:ea typeface="Arial Narrow"/>
                <a:cs typeface="Arial Narrow"/>
                <a:sym typeface="Arial Narrow"/>
              </a:rPr>
              <a:t>Před 375 milión let se změnilo podnebí, a byly dlouhé období sucha. Jeden druh ryb přežil, protože měl silné ploutve pomocí kterých se mohl šourat po zemi a najít tunis vodou. Mnozí jiní zemřeli.</a:t>
            </a:r>
            <a:endParaRPr/>
          </a:p>
        </p:txBody>
      </p:sp>
      <p:sp>
        <p:nvSpPr>
          <p:cNvPr id="480" name="Google Shape;480;p29"/>
          <p:cNvSpPr txBox="1"/>
          <p:nvPr/>
        </p:nvSpPr>
        <p:spPr>
          <a:xfrm>
            <a:off x="533400" y="4797425"/>
            <a:ext cx="8077200" cy="10064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3366CC"/>
                </a:solidFill>
                <a:latin typeface="Arial Narrow"/>
                <a:ea typeface="Arial Narrow"/>
                <a:cs typeface="Arial Narrow"/>
                <a:sym typeface="Arial Narrow"/>
              </a:rPr>
              <a:t>V příštích mnoha  miliónech let se rodili potomci těchto ryb ještě se silnějšími ploutvemi. Asi po 345 miliónech let narostly zvířatům nohy: to byli první Amphibien.</a:t>
            </a:r>
            <a:r>
              <a:rPr b="1" i="0" lang="en-US" sz="20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481" name="Google Shape;481;p29"/>
          <p:cNvSpPr txBox="1"/>
          <p:nvPr/>
        </p:nvSpPr>
        <p:spPr>
          <a:xfrm>
            <a:off x="0" y="6092825"/>
            <a:ext cx="9144000" cy="94615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Vznikly z toho všechny zemská zvířata,ptáci, insekty, brouci atd.?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600200"/>
            <a:ext cx="3395662" cy="4567237"/>
          </a:xfrm>
          <a:prstGeom prst="rect">
            <a:avLst/>
          </a:prstGeom>
          <a:noFill/>
          <a:ln>
            <a:noFill/>
          </a:ln>
          <a:effectLst>
            <a:outerShdw blurRad="63500" dir="18900000" dist="107763">
              <a:schemeClr val="lt2"/>
            </a:outerShdw>
          </a:effectLst>
        </p:spPr>
      </p:pic>
      <p:sp>
        <p:nvSpPr>
          <p:cNvPr id="487" name="Google Shape;487;p30"/>
          <p:cNvSpPr txBox="1"/>
          <p:nvPr/>
        </p:nvSpPr>
        <p:spPr>
          <a:xfrm>
            <a:off x="384175" y="457200"/>
            <a:ext cx="8435975" cy="701675"/>
          </a:xfrm>
          <a:prstGeom prst="rect">
            <a:avLst/>
          </a:prstGeom>
          <a:solidFill>
            <a:srgbClr val="FEF8F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4000"/>
              <a:buFont typeface="Arial Black"/>
              <a:buNone/>
            </a:pPr>
            <a:r>
              <a:rPr b="1" i="0" lang="en-US" sz="4000" u="none">
                <a:solidFill>
                  <a:srgbClr val="FF5050"/>
                </a:solidFill>
                <a:latin typeface="Arial Black"/>
                <a:ea typeface="Arial Black"/>
                <a:cs typeface="Arial Black"/>
                <a:sym typeface="Arial Black"/>
              </a:rPr>
              <a:t>Od žáby k člověku?</a:t>
            </a:r>
            <a:endParaRPr/>
          </a:p>
        </p:txBody>
      </p:sp>
      <p:sp>
        <p:nvSpPr>
          <p:cNvPr id="488" name="Google Shape;488;p30"/>
          <p:cNvSpPr txBox="1"/>
          <p:nvPr/>
        </p:nvSpPr>
        <p:spPr>
          <a:xfrm>
            <a:off x="4648200" y="2133600"/>
            <a:ext cx="3962400" cy="2586037"/>
          </a:xfrm>
          <a:prstGeom prst="rect">
            <a:avLst/>
          </a:prstGeom>
          <a:solidFill>
            <a:srgbClr val="FEF8F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První ilustrace zveřejněná v roce 1829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90099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Autor neznámý!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FF66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143000"/>
            <a:ext cx="8077200" cy="4114800"/>
          </a:xfrm>
          <a:prstGeom prst="rect">
            <a:avLst/>
          </a:prstGeom>
          <a:noFill/>
          <a:ln>
            <a:noFill/>
          </a:ln>
          <a:effectLst>
            <a:outerShdw blurRad="63500" dir="18900000" dist="107763">
              <a:schemeClr val="lt2"/>
            </a:outerShdw>
          </a:effectLst>
        </p:spPr>
      </p:pic>
      <p:sp>
        <p:nvSpPr>
          <p:cNvPr id="494" name="Google Shape;494;p31"/>
          <p:cNvSpPr txBox="1"/>
          <p:nvPr/>
        </p:nvSpPr>
        <p:spPr>
          <a:xfrm>
            <a:off x="381000" y="228600"/>
            <a:ext cx="8458200" cy="592137"/>
          </a:xfrm>
          <a:prstGeom prst="rect">
            <a:avLst/>
          </a:prstGeom>
          <a:solidFill>
            <a:srgbClr val="CC3399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189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b="1" i="0" lang="en-US" sz="3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Předkové lidí </a:t>
            </a:r>
            <a:endParaRPr/>
          </a:p>
        </p:txBody>
      </p:sp>
      <p:sp>
        <p:nvSpPr>
          <p:cNvPr id="495" name="Google Shape;495;p31"/>
          <p:cNvSpPr txBox="1"/>
          <p:nvPr/>
        </p:nvSpPr>
        <p:spPr>
          <a:xfrm>
            <a:off x="609600" y="4495800"/>
            <a:ext cx="8077200" cy="1843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Asi před 150 milióny let žily obrovské ještěrky se šupinatou kůži, které byly pojmenovány Dinosaurus.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Malé chlupaté bytosti, které se schovávaly před Dinosaury na stromech, byli naši předkové</a:t>
            </a:r>
            <a:r>
              <a:rPr b="1" i="0" lang="en-US" sz="2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4716462" y="44450"/>
            <a:ext cx="4267200" cy="5794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Evolu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179387" y="44450"/>
            <a:ext cx="4271962" cy="579437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Bible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4716462" y="2205037"/>
            <a:ext cx="4267200" cy="420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Země je 6.000.000 mil.let s.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4716462" y="2708275"/>
            <a:ext cx="4267200" cy="420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Sl.měs.hvězdy jsou starší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4716462" y="3716337"/>
            <a:ext cx="4267200" cy="420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Ptáci až po zvířatech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57162" y="4767262"/>
            <a:ext cx="4318000" cy="749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Rostliny, zvířata a lidé větší než dnes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4716462" y="4221162"/>
            <a:ext cx="4267200" cy="420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Člověk velmi primitivní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4716462" y="5600700"/>
            <a:ext cx="4267200" cy="420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Lidé ne starší než (30-40 l.)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153987" y="2205037"/>
            <a:ext cx="4297362" cy="4206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Země je 6.000 let stará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153987" y="2708275"/>
            <a:ext cx="4297362" cy="4206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Sl. měs. hvězdy stv 4.den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153987" y="3716337"/>
            <a:ext cx="4297362" cy="4206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Ptáci stv. před zvířaty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4716462" y="4767262"/>
            <a:ext cx="4267200" cy="7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Jen rostliny a zvířata byly větší než dnes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153987" y="4221162"/>
            <a:ext cx="4297362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Člověk=věrný obraz Boží                                 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153987" y="5589587"/>
            <a:ext cx="4297362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Lidé velmi staří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(Přes 900 let)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153987" y="1700212"/>
            <a:ext cx="4297362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Pořádek od začátku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4716462" y="692150"/>
            <a:ext cx="42672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Začátek výbuchem 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4716462" y="1700212"/>
            <a:ext cx="42672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Chaos od začátku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153987" y="692150"/>
            <a:ext cx="4297362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Začátek stvořením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4716462" y="1196975"/>
            <a:ext cx="42672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Země je ohnivá koule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153987" y="1196975"/>
            <a:ext cx="4297362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Země je vodní koule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4716462" y="3213100"/>
            <a:ext cx="4267200" cy="420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 zač. jen málo druhů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153987" y="3213100"/>
            <a:ext cx="4297362" cy="4762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 zač. všechny druhy 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179387" y="6237287"/>
            <a:ext cx="4267200" cy="42068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Člověka stvořil Bůh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4716462" y="6237287"/>
            <a:ext cx="4267200" cy="420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Člověk vyvinutý ze zvířat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33CC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2"/>
          <p:cNvSpPr txBox="1"/>
          <p:nvPr/>
        </p:nvSpPr>
        <p:spPr>
          <a:xfrm>
            <a:off x="0" y="620712"/>
            <a:ext cx="6019800" cy="322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Čemu neuvěřitelnému musí nevěřící věřit,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jen aby nemuseli věřit Bibli!</a:t>
            </a:r>
            <a:endParaRPr/>
          </a:p>
        </p:txBody>
      </p:sp>
      <p:pic>
        <p:nvPicPr>
          <p:cNvPr id="501" name="Google Shape;50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914400"/>
            <a:ext cx="32766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99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2209800"/>
            <a:ext cx="28956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3"/>
          <p:cNvSpPr txBox="1"/>
          <p:nvPr/>
        </p:nvSpPr>
        <p:spPr>
          <a:xfrm>
            <a:off x="304800" y="381000"/>
            <a:ext cx="8305800" cy="283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 Black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Charles Darwin,</a:t>
            </a:r>
            <a:r>
              <a:rPr b="1" i="0" lang="en-US" sz="3600" u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i="0" lang="en-US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otec evolučního učení (1809 - 1892)</a:t>
            </a: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8" name="Google Shape;508;p33"/>
          <p:cNvSpPr txBox="1"/>
          <p:nvPr/>
        </p:nvSpPr>
        <p:spPr>
          <a:xfrm>
            <a:off x="381000" y="1981200"/>
            <a:ext cx="5181600" cy="423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600"/>
              <a:buFont typeface="Arial Black"/>
              <a:buNone/>
            </a:pPr>
            <a:r>
              <a:rPr b="1" i="0" lang="en-US" sz="3600" u="none">
                <a:solidFill>
                  <a:srgbClr val="66FFFF"/>
                </a:solidFill>
                <a:latin typeface="Arial Black"/>
                <a:ea typeface="Arial Black"/>
                <a:cs typeface="Arial Black"/>
                <a:sym typeface="Arial Black"/>
              </a:rPr>
              <a:t>V r. 1844/45 vyšla jeho kniha:</a:t>
            </a:r>
            <a:r>
              <a:rPr b="1" i="0" lang="en-US" sz="4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  </a:t>
            </a:r>
            <a:r>
              <a:rPr b="1" i="0" lang="en-US" sz="3600" u="none">
                <a:solidFill>
                  <a:srgbClr val="E9E400"/>
                </a:solidFill>
                <a:latin typeface="Arial Black"/>
                <a:ea typeface="Arial Black"/>
                <a:cs typeface="Arial Black"/>
                <a:sym typeface="Arial Black"/>
              </a:rPr>
              <a:t>„O původu druhů“</a:t>
            </a:r>
            <a:endParaRPr b="1" i="0" sz="4000" u="none">
              <a:solidFill>
                <a:srgbClr val="E9E4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CFEFC"/>
              </a:buClr>
              <a:buSzPts val="2800"/>
              <a:buFont typeface="Arial Black"/>
              <a:buNone/>
            </a:pPr>
            <a:r>
              <a:rPr b="0" i="0" lang="en-US" sz="2800" u="sng">
                <a:solidFill>
                  <a:srgbClr val="FCFEFC"/>
                </a:solidFill>
                <a:latin typeface="Arial Black"/>
                <a:ea typeface="Arial Black"/>
                <a:cs typeface="Arial Black"/>
                <a:sym typeface="Arial Black"/>
              </a:rPr>
              <a:t>Základní myšlenka:</a:t>
            </a:r>
            <a:r>
              <a:rPr b="0" i="0" lang="en-US" sz="2800" u="none">
                <a:solidFill>
                  <a:srgbClr val="57E579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     Všechny živé druhy vznikly (vyvinuly) náhodou z jediné buňky</a:t>
            </a:r>
            <a:r>
              <a:rPr b="0" i="0" lang="en-US" sz="28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 v dlouhém časovém období!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3399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512" y="1557337"/>
            <a:ext cx="4043362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4"/>
          <p:cNvSpPr txBox="1"/>
          <p:nvPr/>
        </p:nvSpPr>
        <p:spPr>
          <a:xfrm>
            <a:off x="457200" y="228600"/>
            <a:ext cx="8077200" cy="590550"/>
          </a:xfrm>
          <a:prstGeom prst="rect">
            <a:avLst/>
          </a:prstGeom>
          <a:solidFill>
            <a:srgbClr val="FEF8F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Jak přišla žirafa k dlouhému krku?         </a:t>
            </a:r>
            <a:endParaRPr/>
          </a:p>
        </p:txBody>
      </p:sp>
      <p:sp>
        <p:nvSpPr>
          <p:cNvPr id="515" name="Google Shape;515;p34"/>
          <p:cNvSpPr txBox="1"/>
          <p:nvPr/>
        </p:nvSpPr>
        <p:spPr>
          <a:xfrm>
            <a:off x="5943600" y="449262"/>
            <a:ext cx="2895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5"/>
          <p:cNvSpPr txBox="1"/>
          <p:nvPr/>
        </p:nvSpPr>
        <p:spPr>
          <a:xfrm>
            <a:off x="3563937" y="373062"/>
            <a:ext cx="5580062" cy="476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3200"/>
              <a:buFont typeface="Arial Narrow"/>
              <a:buNone/>
            </a:pPr>
            <a:r>
              <a:rPr b="1" i="1" lang="en-US" sz="3200" u="none">
                <a:solidFill>
                  <a:srgbClr val="3366CC"/>
                </a:solidFill>
                <a:latin typeface="Arial Narrow"/>
                <a:ea typeface="Arial Narrow"/>
                <a:cs typeface="Arial Narrow"/>
                <a:sym typeface="Arial Narrow"/>
              </a:rPr>
              <a:t>„Dlouhý krk podle Lamarcka (1744-1829) vznikl žirafě tím, že její předkové při požírání listí stále více a více natahovali krk do větví stromů. Tím se jejich krk stával větší a větší, a tak v průběhu generací získala žirafa dnešní podobu.“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5050"/>
                </a:solidFill>
                <a:latin typeface="Arial Narrow"/>
                <a:ea typeface="Arial Narrow"/>
                <a:cs typeface="Arial Narrow"/>
                <a:sym typeface="Arial Narrow"/>
              </a:rPr>
              <a:t>Lindner Biologie, Lehrbuch für die Oberstufen Teil 3 S.73, Verlag Gustav Swoboda &amp; Bruder  Wien 1992</a:t>
            </a:r>
            <a:endParaRPr/>
          </a:p>
        </p:txBody>
      </p:sp>
      <p:pic>
        <p:nvPicPr>
          <p:cNvPr id="521" name="Google Shape;52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937" y="1042987"/>
            <a:ext cx="3548062" cy="42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rgbClr val="CC3399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6"/>
          <p:cNvSpPr txBox="1"/>
          <p:nvPr/>
        </p:nvSpPr>
        <p:spPr>
          <a:xfrm>
            <a:off x="533400" y="1466850"/>
            <a:ext cx="8077200" cy="41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“Dědění získaných vlastností nemohlo být do dnes v žádném případě prokázáno. Daleko více učí výsledky bádání v  genetice, že vlastnosti živých tvorů vedoucích k vlivům životního prostředí (modifikacím) nejsou dědičné.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rgbClr val="66FFFF"/>
                </a:solidFill>
                <a:latin typeface="Arial Narrow"/>
                <a:ea typeface="Arial Narrow"/>
                <a:cs typeface="Arial Narrow"/>
                <a:sym typeface="Arial Narrow"/>
              </a:rPr>
              <a:t>Lindner Biologie, Lehrbuch für die Oberstufen Teil 3 S.73  Verlag Gustav Swoboda &amp; Bruder  Wien 1992</a:t>
            </a:r>
            <a:endParaRPr/>
          </a:p>
        </p:txBody>
      </p:sp>
      <p:sp>
        <p:nvSpPr>
          <p:cNvPr id="527" name="Google Shape;527;p36"/>
          <p:cNvSpPr txBox="1"/>
          <p:nvPr/>
        </p:nvSpPr>
        <p:spPr>
          <a:xfrm>
            <a:off x="381000" y="111125"/>
            <a:ext cx="8229600" cy="1031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E4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E9E400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b="1" i="0" lang="en-US" sz="2800" u="none">
                <a:solidFill>
                  <a:srgbClr val="E9E400"/>
                </a:solidFill>
                <a:latin typeface="Arial"/>
                <a:ea typeface="Arial"/>
                <a:cs typeface="Arial"/>
                <a:sym typeface="Arial"/>
              </a:rPr>
              <a:t>Kde najdeme ve zkamenělinách důkazy o prodlužujícím se krku žirafy?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3399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676400"/>
            <a:ext cx="32766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7"/>
          <p:cNvSpPr txBox="1"/>
          <p:nvPr/>
        </p:nvSpPr>
        <p:spPr>
          <a:xfrm>
            <a:off x="457200" y="304800"/>
            <a:ext cx="81534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8FD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EF8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přišel slon k choboutu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FEF8FD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EF8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ke klům?</a:t>
            </a:r>
            <a:endParaRPr/>
          </a:p>
        </p:txBody>
      </p:sp>
      <p:sp>
        <p:nvSpPr>
          <p:cNvPr id="534" name="Google Shape;534;p37"/>
          <p:cNvSpPr txBox="1"/>
          <p:nvPr/>
        </p:nvSpPr>
        <p:spPr>
          <a:xfrm>
            <a:off x="0" y="1916112"/>
            <a:ext cx="3995737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Uchvacující historie !</a:t>
            </a:r>
            <a:endParaRPr/>
          </a:p>
        </p:txBody>
      </p:sp>
      <p:pic>
        <p:nvPicPr>
          <p:cNvPr id="535" name="Google Shape;53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3352800"/>
            <a:ext cx="19812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3399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41910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304800"/>
            <a:ext cx="41910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3505200"/>
            <a:ext cx="4191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8"/>
          <p:cNvSpPr txBox="1"/>
          <p:nvPr/>
        </p:nvSpPr>
        <p:spPr>
          <a:xfrm>
            <a:off x="4800600" y="4114800"/>
            <a:ext cx="39624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Kde jsou důkazy ve zkamenělinách ?</a:t>
            </a:r>
            <a:endParaRPr/>
          </a:p>
        </p:txBody>
      </p:sp>
      <p:sp>
        <p:nvSpPr>
          <p:cNvPr id="544" name="Google Shape;544;p38"/>
          <p:cNvSpPr txBox="1"/>
          <p:nvPr/>
        </p:nvSpPr>
        <p:spPr>
          <a:xfrm>
            <a:off x="4648200" y="2133600"/>
            <a:ext cx="4191000" cy="946150"/>
          </a:xfrm>
          <a:prstGeom prst="rect">
            <a:avLst/>
          </a:prstGeom>
          <a:solidFill>
            <a:srgbClr val="FEF8F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Později byli větší. Dlouhý krk jim nenarostl aby mohli dosáhnout na stravu, protože jejich hlava byla příliš těžká</a:t>
            </a:r>
            <a:r>
              <a:rPr b="0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</p:txBody>
      </p:sp>
      <p:sp>
        <p:nvSpPr>
          <p:cNvPr id="545" name="Google Shape;545;p38"/>
          <p:cNvSpPr txBox="1"/>
          <p:nvPr/>
        </p:nvSpPr>
        <p:spPr>
          <a:xfrm>
            <a:off x="228600" y="2362200"/>
            <a:ext cx="4127500" cy="641350"/>
          </a:xfrm>
          <a:prstGeom prst="rect">
            <a:avLst/>
          </a:prstGeom>
          <a:solidFill>
            <a:srgbClr val="FEF8F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První sloni měli dlouhý nos, ale žádné kly. Byli jeden metr vysocí a živili se rostlinami</a:t>
            </a:r>
            <a:endParaRPr/>
          </a:p>
        </p:txBody>
      </p:sp>
      <p:sp>
        <p:nvSpPr>
          <p:cNvPr id="546" name="Google Shape;546;p38"/>
          <p:cNvSpPr txBox="1"/>
          <p:nvPr/>
        </p:nvSpPr>
        <p:spPr>
          <a:xfrm>
            <a:off x="228600" y="5486400"/>
            <a:ext cx="4191000" cy="915987"/>
          </a:xfrm>
          <a:prstGeom prst="rect">
            <a:avLst/>
          </a:prstGeom>
          <a:solidFill>
            <a:srgbClr val="FEF8F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Místo toho se jim prodloužil nos a vrchni ret, čímž se utvořil chobot, který sloni používají k jezení a pití.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9900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vol3" id="551" name="Google Shape;55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1828800"/>
            <a:ext cx="4325937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9"/>
          <p:cNvSpPr txBox="1"/>
          <p:nvPr/>
        </p:nvSpPr>
        <p:spPr>
          <a:xfrm>
            <a:off x="0" y="4852987"/>
            <a:ext cx="7567612" cy="2124075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6600"/>
              <a:buFont typeface="Arial Black"/>
              <a:buNone/>
            </a:pPr>
            <a:r>
              <a:rPr b="0" i="0" lang="en-US" sz="66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Kde jsou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6600"/>
              <a:buFont typeface="Arial Black"/>
              <a:buNone/>
            </a:pPr>
            <a:r>
              <a:rPr b="0" i="0" lang="en-US" sz="66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„Missing links“?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9900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v7" id="557" name="Google Shape;55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229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40"/>
          <p:cNvSpPr txBox="1"/>
          <p:nvPr/>
        </p:nvSpPr>
        <p:spPr>
          <a:xfrm>
            <a:off x="4419600" y="2636837"/>
            <a:ext cx="4419600" cy="2062162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Prastaré peří (120 mil.let)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Je stejné jako modernení peří až do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mikroskopických detailů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99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vol4" id="563" name="Google Shape;56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457200"/>
            <a:ext cx="7280275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vol5" id="564" name="Google Shape;56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3886200"/>
            <a:ext cx="7280275" cy="2687637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41"/>
          <p:cNvSpPr txBox="1"/>
          <p:nvPr/>
        </p:nvSpPr>
        <p:spPr>
          <a:xfrm>
            <a:off x="990600" y="3230562"/>
            <a:ext cx="2981325" cy="579437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rme"/>
              <a:buNone/>
            </a:pPr>
            <a:r>
              <a:rPr b="0" i="0" lang="en-US" sz="3200" u="none">
                <a:solidFill>
                  <a:schemeClr val="accent2"/>
                </a:solidFill>
                <a:latin typeface="Carme"/>
                <a:ea typeface="Carme"/>
                <a:cs typeface="Carme"/>
                <a:sym typeface="Carme"/>
              </a:rPr>
              <a:t>Včela (60 mil.l.)</a:t>
            </a:r>
            <a:endParaRPr/>
          </a:p>
        </p:txBody>
      </p:sp>
      <p:sp>
        <p:nvSpPr>
          <p:cNvPr id="566" name="Google Shape;566;p41"/>
          <p:cNvSpPr txBox="1"/>
          <p:nvPr/>
        </p:nvSpPr>
        <p:spPr>
          <a:xfrm>
            <a:off x="4724400" y="3230562"/>
            <a:ext cx="4221162" cy="579437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rme"/>
              <a:buNone/>
            </a:pPr>
            <a:r>
              <a:rPr b="0" i="0" lang="en-US" sz="3200" u="none">
                <a:solidFill>
                  <a:schemeClr val="accent2"/>
                </a:solidFill>
                <a:latin typeface="Carme"/>
                <a:ea typeface="Carme"/>
                <a:cs typeface="Carme"/>
                <a:sym typeface="Carme"/>
              </a:rPr>
              <a:t>Topolový list (80 mil.l.)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3399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6600" y="3422650"/>
            <a:ext cx="57150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2057400"/>
            <a:ext cx="3962400" cy="2133600"/>
          </a:xfrm>
          <a:prstGeom prst="rect">
            <a:avLst/>
          </a:prstGeom>
          <a:noFill/>
          <a:ln>
            <a:noFill/>
          </a:ln>
          <a:effectLst>
            <a:outerShdw blurRad="63500" dir="18900000" dist="107763">
              <a:schemeClr val="lt2"/>
            </a:outerShdw>
          </a:effectLst>
        </p:spPr>
      </p:pic>
      <p:pic>
        <p:nvPicPr>
          <p:cNvPr id="573" name="Google Shape;573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1000" y="1524000"/>
            <a:ext cx="4676775" cy="2667000"/>
          </a:xfrm>
          <a:prstGeom prst="rect">
            <a:avLst/>
          </a:prstGeom>
          <a:noFill/>
          <a:ln>
            <a:noFill/>
          </a:ln>
          <a:effectLst>
            <a:outerShdw blurRad="63500" dir="18900000" dist="107763">
              <a:schemeClr val="lt2"/>
            </a:outerShdw>
          </a:effectLst>
        </p:spPr>
      </p:pic>
      <p:sp>
        <p:nvSpPr>
          <p:cNvPr id="574" name="Google Shape;574;p42"/>
          <p:cNvSpPr txBox="1"/>
          <p:nvPr/>
        </p:nvSpPr>
        <p:spPr>
          <a:xfrm>
            <a:off x="228600" y="228600"/>
            <a:ext cx="8610600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dir="189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 opice k člověku</a:t>
            </a:r>
            <a:endParaRPr/>
          </a:p>
        </p:txBody>
      </p:sp>
      <p:sp>
        <p:nvSpPr>
          <p:cNvPr id="575" name="Google Shape;575;p42"/>
          <p:cNvSpPr txBox="1"/>
          <p:nvPr/>
        </p:nvSpPr>
        <p:spPr>
          <a:xfrm>
            <a:off x="304800" y="4876800"/>
            <a:ext cx="8458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3"/>
          <p:cNvSpPr txBox="1"/>
          <p:nvPr/>
        </p:nvSpPr>
        <p:spPr>
          <a:xfrm>
            <a:off x="304800" y="260350"/>
            <a:ext cx="8458200" cy="1189037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63500" dir="189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i="0" sz="400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b="1" i="0" lang="en-US" sz="4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 bylo skutečně nalezeno od určitých pralidí !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	    </a:t>
            </a:r>
            <a:endParaRPr/>
          </a:p>
        </p:txBody>
      </p:sp>
      <p:sp>
        <p:nvSpPr>
          <p:cNvPr id="581" name="Google Shape;581;p43"/>
          <p:cNvSpPr txBox="1"/>
          <p:nvPr/>
        </p:nvSpPr>
        <p:spPr>
          <a:xfrm>
            <a:off x="3505200" y="3276600"/>
            <a:ext cx="5181600" cy="27749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dir="189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1856    Neandertal (Deutschland)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0" i="0" lang="en-US" sz="32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Nález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kousek čelisti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kýčelní kost 		     	    stehenní kost 		            vše po různu v jeskyni !</a:t>
            </a:r>
            <a:endParaRPr/>
          </a:p>
        </p:txBody>
      </p:sp>
      <p:sp>
        <p:nvSpPr>
          <p:cNvPr id="582" name="Google Shape;582;p43"/>
          <p:cNvSpPr txBox="1"/>
          <p:nvPr/>
        </p:nvSpPr>
        <p:spPr>
          <a:xfrm>
            <a:off x="304800" y="1828800"/>
            <a:ext cx="8534400" cy="641350"/>
          </a:xfrm>
          <a:prstGeom prst="rect">
            <a:avLst/>
          </a:prstGeom>
          <a:solidFill>
            <a:srgbClr val="FEF8FD"/>
          </a:solidFill>
          <a:ln>
            <a:noFill/>
          </a:ln>
          <a:effectLst>
            <a:outerShdw blurRad="63500" dir="189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3600"/>
              <a:buFont typeface="Arial Narrow"/>
              <a:buNone/>
            </a:pPr>
            <a:r>
              <a:rPr b="1" i="0" lang="en-US" sz="3600" u="sng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 Neandertalec</a:t>
            </a:r>
            <a:r>
              <a:rPr b="1" i="0" lang="en-US" sz="360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r>
              <a:rPr b="1" i="0" lang="en-US" sz="36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asi před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30.000 léty</a:t>
            </a:r>
            <a:endParaRPr/>
          </a:p>
        </p:txBody>
      </p:sp>
      <p:pic>
        <p:nvPicPr>
          <p:cNvPr id="583" name="Google Shape;58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743200"/>
            <a:ext cx="1600200" cy="3714750"/>
          </a:xfrm>
          <a:prstGeom prst="rect">
            <a:avLst/>
          </a:prstGeom>
          <a:noFill/>
          <a:ln>
            <a:noFill/>
          </a:ln>
          <a:effectLst>
            <a:outerShdw blurRad="63500" dir="18900000" dist="107763">
              <a:schemeClr val="lt2"/>
            </a:outerShdw>
          </a:effectLst>
        </p:spPr>
      </p:pic>
      <p:pic>
        <p:nvPicPr>
          <p:cNvPr id="584" name="Google Shape;58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3200400"/>
            <a:ext cx="10668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4"/>
          <p:cNvSpPr txBox="1"/>
          <p:nvPr/>
        </p:nvSpPr>
        <p:spPr>
          <a:xfrm>
            <a:off x="3429000" y="2438400"/>
            <a:ext cx="5486400" cy="30210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89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Nalezen  1981 v Indonesii</a:t>
            </a:r>
            <a:r>
              <a:rPr b="1" i="0" lang="en-US" sz="36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36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Nález</a:t>
            </a:r>
            <a:r>
              <a:rPr b="1" i="0" lang="en-US" sz="28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=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kousek čelisti a kousek levé   stehenní kosti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/>
          </a:p>
        </p:txBody>
      </p:sp>
      <p:sp>
        <p:nvSpPr>
          <p:cNvPr id="590" name="Google Shape;590;p44"/>
          <p:cNvSpPr txBox="1"/>
          <p:nvPr/>
        </p:nvSpPr>
        <p:spPr>
          <a:xfrm>
            <a:off x="304800" y="381000"/>
            <a:ext cx="8610600" cy="1428750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63500" dir="189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Nunito"/>
              <a:buNone/>
            </a:pPr>
            <a:r>
              <a:rPr b="1" i="0" lang="en-US" sz="480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Java-člověk:</a:t>
            </a:r>
            <a:r>
              <a:rPr b="1" i="0" lang="en-US" sz="400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b="1" i="0" lang="en-US" sz="320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                        před 750.000 léty ??</a:t>
            </a: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91" name="Google Shape;591;p44"/>
          <p:cNvPicPr preferRelativeResize="0"/>
          <p:nvPr/>
        </p:nvPicPr>
        <p:blipFill/>
        <p:spPr>
          <a:xfrm>
            <a:off x="838200" y="2514600"/>
            <a:ext cx="1600200" cy="32099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r="18900000" dist="107763">
              <a:schemeClr val="lt2"/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5"/>
          <p:cNvSpPr txBox="1"/>
          <p:nvPr/>
        </p:nvSpPr>
        <p:spPr>
          <a:xfrm>
            <a:off x="381000" y="304800"/>
            <a:ext cx="8382000" cy="701675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63500" dir="189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b="1" i="0" lang="en-US" sz="4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Nebraska-člověk:     </a:t>
            </a: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před 1.000.000  let??      </a:t>
            </a:r>
            <a:endParaRPr/>
          </a:p>
        </p:txBody>
      </p:sp>
      <p:sp>
        <p:nvSpPr>
          <p:cNvPr id="597" name="Google Shape;597;p45"/>
          <p:cNvSpPr txBox="1"/>
          <p:nvPr/>
        </p:nvSpPr>
        <p:spPr>
          <a:xfrm>
            <a:off x="3276600" y="1600200"/>
            <a:ext cx="5486400" cy="460692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89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Nalezen 1922  v Americe v Harold Crook</a:t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9525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Arial Narrow"/>
              <a:buNone/>
            </a:pPr>
            <a:r>
              <a:rPr b="1" i="0" lang="en-US" sz="3600" u="sng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Nález</a:t>
            </a:r>
            <a:r>
              <a:rPr b="1" i="0" lang="en-US" sz="20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8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=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Jen jeden do nynějška neznámý zub !  </a:t>
            </a:r>
            <a:endParaRPr/>
          </a:p>
          <a:p>
            <a:pPr indent="0" lvl="0" marL="9525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1927 byla nalezena celá kostra patřící k zubu.</a:t>
            </a:r>
            <a:endParaRPr/>
          </a:p>
          <a:p>
            <a:pPr indent="0" lvl="0" marL="9525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 politování to nebyla lidská kostra, ale vymřelý Nabelschwein (druh prasete)!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98" name="Google Shape;59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1557337"/>
            <a:ext cx="1524000" cy="3352800"/>
          </a:xfrm>
          <a:prstGeom prst="rect">
            <a:avLst/>
          </a:prstGeom>
          <a:noFill/>
          <a:ln>
            <a:noFill/>
          </a:ln>
          <a:effectLst>
            <a:outerShdw blurRad="63500" dir="18900000" dist="107763">
              <a:schemeClr val="lt2"/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3399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6"/>
          <p:cNvSpPr txBox="1"/>
          <p:nvPr/>
        </p:nvSpPr>
        <p:spPr>
          <a:xfrm>
            <a:off x="381000" y="2057400"/>
            <a:ext cx="8229600" cy="1431925"/>
          </a:xfrm>
          <a:prstGeom prst="rect">
            <a:avLst/>
          </a:prstGeom>
          <a:solidFill>
            <a:srgbClr val="E9E4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„Bůh stvořil člověka k obrazu svému, stvořil muže a ženu“</a:t>
            </a:r>
            <a:r>
              <a:rPr b="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3399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7"/>
          <p:cNvSpPr txBox="1"/>
          <p:nvPr/>
        </p:nvSpPr>
        <p:spPr>
          <a:xfrm>
            <a:off x="228600" y="609600"/>
            <a:ext cx="85344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400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rgbClr val="E9E400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  <a:r>
              <a:rPr b="0" i="0" lang="en-US" sz="3600" u="none">
                <a:solidFill>
                  <a:srgbClr val="E9E400"/>
                </a:solidFill>
                <a:latin typeface="Arial"/>
                <a:ea typeface="Arial"/>
                <a:cs typeface="Arial"/>
                <a:sym typeface="Arial"/>
              </a:rPr>
              <a:t>Říká blázen v srdci svém: Není Boha!“</a:t>
            </a:r>
            <a:r>
              <a:rPr b="0" i="0" lang="en-US" sz="2800" u="none">
                <a:solidFill>
                  <a:srgbClr val="E9E4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400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E9E4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</a:t>
            </a:r>
            <a:r>
              <a:rPr b="0" i="0" lang="en-US" sz="2800" u="none">
                <a:solidFill>
                  <a:srgbClr val="E9E4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>
                <a:solidFill>
                  <a:srgbClr val="E9E4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14,1</a:t>
            </a:r>
            <a:r>
              <a:rPr b="1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9" name="Google Shape;609;p47"/>
          <p:cNvSpPr txBox="1"/>
          <p:nvPr/>
        </p:nvSpPr>
        <p:spPr>
          <a:xfrm>
            <a:off x="838200" y="404812"/>
            <a:ext cx="830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47"/>
          <p:cNvSpPr txBox="1"/>
          <p:nvPr/>
        </p:nvSpPr>
        <p:spPr>
          <a:xfrm>
            <a:off x="304800" y="2362200"/>
            <a:ext cx="8534400" cy="34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200"/>
              <a:buFont typeface="Nunito"/>
              <a:buNone/>
            </a:pPr>
            <a:r>
              <a:rPr b="1" i="1" lang="en-US" sz="3200" u="none">
                <a:solidFill>
                  <a:srgbClr val="66FFFF"/>
                </a:solidFill>
                <a:latin typeface="Nunito"/>
                <a:ea typeface="Nunito"/>
                <a:cs typeface="Nunito"/>
                <a:sym typeface="Nunito"/>
              </a:rPr>
              <a:t>„Proto, že poznali Boha, nectili Ho jako Boha, ani jemu děkovali, ale marní učiněni jsou v myšleních svých, a zatměno je nemoudré srdce jejich.</a:t>
            </a:r>
            <a:endParaRPr b="1" i="0" sz="3200" u="none">
              <a:solidFill>
                <a:srgbClr val="66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1" sz="3200" u="none">
              <a:solidFill>
                <a:srgbClr val="66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200"/>
              <a:buFont typeface="Nunito"/>
              <a:buNone/>
            </a:pPr>
            <a:r>
              <a:rPr b="1" i="1" lang="en-US" sz="3200" u="none">
                <a:solidFill>
                  <a:srgbClr val="66FFFF"/>
                </a:solidFill>
                <a:latin typeface="Nunito"/>
                <a:ea typeface="Nunito"/>
                <a:cs typeface="Nunito"/>
                <a:sym typeface="Nunito"/>
              </a:rPr>
              <a:t> Měli se za moudré</a:t>
            </a:r>
            <a:r>
              <a:rPr b="1" i="1" lang="en-US" sz="3200" u="sng">
                <a:solidFill>
                  <a:srgbClr val="E9E400"/>
                </a:solidFill>
                <a:latin typeface="Nunito"/>
                <a:ea typeface="Nunito"/>
                <a:cs typeface="Nunito"/>
                <a:sym typeface="Nunito"/>
              </a:rPr>
              <a:t>, blázni učiněni byli!“</a:t>
            </a:r>
            <a:r>
              <a:rPr b="1" i="0" lang="en-US" sz="2800" u="sng">
                <a:solidFill>
                  <a:srgbClr val="66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</a:pPr>
            <a:r>
              <a:rPr b="1" i="0" lang="en-US" sz="2800" u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            			 </a:t>
            </a:r>
            <a:r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Pavel k Římanům 1,21+22</a:t>
            </a:r>
            <a:endParaRPr b="1" i="0" sz="2800" u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/>
        </p:nvSpPr>
        <p:spPr>
          <a:xfrm>
            <a:off x="457200" y="381000"/>
            <a:ext cx="8305800" cy="862012"/>
          </a:xfrm>
          <a:prstGeom prst="rect">
            <a:avLst/>
          </a:prstGeom>
          <a:noFill/>
          <a:ln cap="flat" cmpd="sng" w="38100">
            <a:solidFill>
              <a:srgbClr val="E9E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400"/>
              </a:buClr>
              <a:buSzPts val="4800"/>
              <a:buFont typeface="Nunito"/>
              <a:buNone/>
            </a:pPr>
            <a:r>
              <a:rPr b="1" i="0" lang="en-US" sz="4800" u="none" cap="none" strike="noStrike">
                <a:solidFill>
                  <a:srgbClr val="E9E400"/>
                </a:solidFill>
                <a:latin typeface="Nunito"/>
                <a:ea typeface="Nunito"/>
                <a:cs typeface="Nunito"/>
                <a:sym typeface="Nunito"/>
              </a:rPr>
              <a:t>Teorie velkého třesku</a:t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4495800" y="3886200"/>
            <a:ext cx="152400" cy="152400"/>
          </a:xfrm>
          <a:prstGeom prst="ellipse">
            <a:avLst/>
          </a:prstGeom>
          <a:solidFill>
            <a:srgbClr val="CC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381000" y="4876800"/>
            <a:ext cx="8305800" cy="1858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CC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rgbClr val="66FFCC"/>
                </a:solidFill>
                <a:latin typeface="Arial Black"/>
                <a:ea typeface="Arial Black"/>
                <a:cs typeface="Arial Black"/>
                <a:sym typeface="Arial Black"/>
              </a:rPr>
              <a:t>Od špenlíkovéhlavičky k celému vesmíru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66FF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66FF"/>
                </a:solidFill>
                <a:latin typeface="Arial Black"/>
                <a:ea typeface="Arial Black"/>
                <a:cs typeface="Arial Black"/>
                <a:sym typeface="Arial Black"/>
              </a:rPr>
              <a:t>(Factum Juli/Aug. 2001)</a:t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4284662" y="3644900"/>
            <a:ext cx="792162" cy="504825"/>
          </a:xfrm>
          <a:prstGeom prst="irregularSeal2">
            <a:avLst/>
          </a:prstGeom>
          <a:solidFill>
            <a:srgbClr val="FF4F4F"/>
          </a:solidFill>
          <a:ln cap="flat" cmpd="sng" w="12700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2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>
            <a:off x="4356100" y="3789362"/>
            <a:ext cx="358775" cy="431800"/>
          </a:xfrm>
          <a:prstGeom prst="irregularSeal2">
            <a:avLst/>
          </a:prstGeom>
          <a:solidFill>
            <a:srgbClr val="FF4F4F"/>
          </a:solidFill>
          <a:ln cap="flat" cmpd="sng" w="12700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1295400" y="2133600"/>
            <a:ext cx="381000" cy="3048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3886200" y="2971800"/>
            <a:ext cx="457200" cy="5334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6248400" y="2438400"/>
            <a:ext cx="457200" cy="5334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4953000" y="2438400"/>
            <a:ext cx="457200" cy="5334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7543800" y="2514600"/>
            <a:ext cx="457200" cy="1524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6934200" y="3962400"/>
            <a:ext cx="7620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4191000" y="13716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2743200" y="12954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838200" y="3429000"/>
            <a:ext cx="228600" cy="3048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7620000" y="5105400"/>
            <a:ext cx="457200" cy="3048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1219200" y="5943600"/>
            <a:ext cx="304800" cy="3048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838200" y="5105400"/>
            <a:ext cx="457200" cy="5334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3962400" y="5791200"/>
            <a:ext cx="228600" cy="5334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5638800" y="5943600"/>
            <a:ext cx="4572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2514600" y="4953000"/>
            <a:ext cx="457200" cy="5334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5257800" y="4724400"/>
            <a:ext cx="457200" cy="5334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5715000" y="3581400"/>
            <a:ext cx="457200" cy="5334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2057400" y="2971800"/>
            <a:ext cx="457200" cy="5334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2667000" y="4114800"/>
            <a:ext cx="457200" cy="5334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1524000" y="12192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2286000" y="25908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3276600" y="59436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6248400" y="49530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381000" y="20574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8077200" y="35052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8534400" y="19812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7543800" y="12954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6705600" y="12192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6858000" y="31242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4953000" y="62484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8382000" y="5334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1752600" y="64008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8229600" y="64008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838200" y="5334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228600" y="13716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533400" y="63246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6629400" y="3810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4572000" y="3810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8458200" y="14478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2057400" y="6858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2286000" y="57150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3886200" y="20574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8534400" y="45720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7"/>
          <p:cNvSpPr/>
          <p:nvPr/>
        </p:nvSpPr>
        <p:spPr>
          <a:xfrm>
            <a:off x="533400" y="26670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3124200" y="6858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8610600" y="28956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7"/>
          <p:cNvSpPr/>
          <p:nvPr/>
        </p:nvSpPr>
        <p:spPr>
          <a:xfrm>
            <a:off x="4800600" y="18288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2819400" y="64008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1676400" y="52578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1905000" y="40386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6324600" y="44196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2819400" y="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4267200" y="53340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762000" y="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7010400" y="19050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7"/>
          <p:cNvSpPr/>
          <p:nvPr/>
        </p:nvSpPr>
        <p:spPr>
          <a:xfrm>
            <a:off x="5105400" y="54864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7"/>
          <p:cNvSpPr/>
          <p:nvPr/>
        </p:nvSpPr>
        <p:spPr>
          <a:xfrm>
            <a:off x="8077200" y="42672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6781800" y="62484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8686800" y="59436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6400800" y="51054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381000" y="54864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7162800" y="45720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6019800" y="66294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8458200" y="5334000"/>
            <a:ext cx="228600" cy="2286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990600" y="12954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7"/>
          <p:cNvSpPr/>
          <p:nvPr/>
        </p:nvSpPr>
        <p:spPr>
          <a:xfrm>
            <a:off x="457200" y="39624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6019800" y="18288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7772400" y="56388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7"/>
          <p:cNvSpPr/>
          <p:nvPr/>
        </p:nvSpPr>
        <p:spPr>
          <a:xfrm>
            <a:off x="6019800" y="9144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7"/>
          <p:cNvSpPr/>
          <p:nvPr/>
        </p:nvSpPr>
        <p:spPr>
          <a:xfrm>
            <a:off x="1219200" y="43434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1981200" y="19812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6781800" y="55626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7"/>
          <p:cNvSpPr/>
          <p:nvPr/>
        </p:nvSpPr>
        <p:spPr>
          <a:xfrm>
            <a:off x="1447800" y="32004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304800" y="45720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3124200" y="34290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5029200" y="7620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7"/>
          <p:cNvSpPr/>
          <p:nvPr/>
        </p:nvSpPr>
        <p:spPr>
          <a:xfrm>
            <a:off x="3429000" y="51816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1676400" y="43434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2971800" y="2133600"/>
            <a:ext cx="304800" cy="381000"/>
          </a:xfrm>
          <a:prstGeom prst="irregularSeal2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381000" y="4716462"/>
            <a:ext cx="8382000" cy="137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4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E9E400"/>
                </a:solidFill>
                <a:latin typeface="Arial"/>
                <a:ea typeface="Arial"/>
                <a:cs typeface="Arial"/>
                <a:sym typeface="Arial"/>
              </a:rPr>
              <a:t>Víra na takový vznik vesmíru s řádem předpokládá, že z nepořádku se stal náhodou perfektní pořádek!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35146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1371600" y="3962400"/>
            <a:ext cx="6211887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Ein Jahr: Erde einmal um die Sonne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Ein Monat:	Mond einmal um die Erde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Ein Tag: Erde einmal um sich selbst</a:t>
            </a:r>
            <a:endParaRPr/>
          </a:p>
        </p:txBody>
      </p:sp>
      <p:sp>
        <p:nvSpPr>
          <p:cNvPr id="225" name="Google Shape;225;p18"/>
          <p:cNvSpPr txBox="1"/>
          <p:nvPr/>
        </p:nvSpPr>
        <p:spPr>
          <a:xfrm>
            <a:off x="1355725" y="5484812"/>
            <a:ext cx="5213350" cy="9144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5400"/>
              <a:buFont typeface="Arial Black"/>
              <a:buNone/>
            </a:pPr>
            <a:r>
              <a:rPr b="0" i="0" lang="en-US" sz="54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Jeden týden?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/>
          <p:nvPr/>
        </p:nvSpPr>
        <p:spPr>
          <a:xfrm>
            <a:off x="5867400" y="914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9"/>
          <p:cNvSpPr/>
          <p:nvPr/>
        </p:nvSpPr>
        <p:spPr>
          <a:xfrm>
            <a:off x="609600" y="5562600"/>
            <a:ext cx="914400" cy="914400"/>
          </a:xfrm>
          <a:prstGeom prst="ellipse">
            <a:avLst/>
          </a:prstGeom>
          <a:solidFill>
            <a:srgbClr val="FFCC6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Slunce</a:t>
            </a:r>
            <a:endParaRPr/>
          </a:p>
        </p:txBody>
      </p:sp>
      <p:sp>
        <p:nvSpPr>
          <p:cNvPr id="232" name="Google Shape;232;p19"/>
          <p:cNvSpPr/>
          <p:nvPr/>
        </p:nvSpPr>
        <p:spPr>
          <a:xfrm>
            <a:off x="4419600" y="3505200"/>
            <a:ext cx="228600" cy="2286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Mars</a:t>
            </a:r>
            <a:endParaRPr/>
          </a:p>
        </p:txBody>
      </p:sp>
      <p:sp>
        <p:nvSpPr>
          <p:cNvPr id="233" name="Google Shape;233;p19"/>
          <p:cNvSpPr/>
          <p:nvPr/>
        </p:nvSpPr>
        <p:spPr>
          <a:xfrm>
            <a:off x="3276600" y="4191000"/>
            <a:ext cx="381000" cy="381000"/>
          </a:xfrm>
          <a:prstGeom prst="ellipse">
            <a:avLst/>
          </a:prstGeom>
          <a:solidFill>
            <a:srgbClr val="66CC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Země</a:t>
            </a:r>
            <a:endParaRPr/>
          </a:p>
        </p:txBody>
      </p:sp>
      <p:sp>
        <p:nvSpPr>
          <p:cNvPr id="234" name="Google Shape;234;p19"/>
          <p:cNvSpPr/>
          <p:nvPr/>
        </p:nvSpPr>
        <p:spPr>
          <a:xfrm>
            <a:off x="7315200" y="1371600"/>
            <a:ext cx="304800" cy="3048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Uranus</a:t>
            </a:r>
            <a:endParaRPr/>
          </a:p>
        </p:txBody>
      </p:sp>
      <p:sp>
        <p:nvSpPr>
          <p:cNvPr id="235" name="Google Shape;235;p19"/>
          <p:cNvSpPr/>
          <p:nvPr/>
        </p:nvSpPr>
        <p:spPr>
          <a:xfrm>
            <a:off x="6477000" y="2057400"/>
            <a:ext cx="304800" cy="3048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Saturn</a:t>
            </a:r>
            <a:endParaRPr/>
          </a:p>
        </p:txBody>
      </p:sp>
      <p:sp>
        <p:nvSpPr>
          <p:cNvPr id="236" name="Google Shape;236;p19"/>
          <p:cNvSpPr/>
          <p:nvPr/>
        </p:nvSpPr>
        <p:spPr>
          <a:xfrm>
            <a:off x="5257800" y="2667000"/>
            <a:ext cx="533400" cy="5334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Jupiter</a:t>
            </a:r>
            <a:endParaRPr/>
          </a:p>
        </p:txBody>
      </p:sp>
      <p:sp>
        <p:nvSpPr>
          <p:cNvPr id="237" name="Google Shape;237;p19"/>
          <p:cNvSpPr/>
          <p:nvPr/>
        </p:nvSpPr>
        <p:spPr>
          <a:xfrm>
            <a:off x="2743200" y="3962400"/>
            <a:ext cx="228600" cy="228600"/>
          </a:xfrm>
          <a:prstGeom prst="ellipse">
            <a:avLst/>
          </a:prstGeom>
          <a:solidFill>
            <a:srgbClr val="FF99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Měsíc</a:t>
            </a:r>
            <a:endParaRPr/>
          </a:p>
        </p:txBody>
      </p:sp>
      <p:sp>
        <p:nvSpPr>
          <p:cNvPr id="238" name="Google Shape;238;p19"/>
          <p:cNvSpPr/>
          <p:nvPr/>
        </p:nvSpPr>
        <p:spPr>
          <a:xfrm>
            <a:off x="2057400" y="5181600"/>
            <a:ext cx="152400" cy="1524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Merkur</a:t>
            </a:r>
            <a:endParaRPr/>
          </a:p>
        </p:txBody>
      </p:sp>
      <p:sp>
        <p:nvSpPr>
          <p:cNvPr id="239" name="Google Shape;239;p19"/>
          <p:cNvSpPr/>
          <p:nvPr/>
        </p:nvSpPr>
        <p:spPr>
          <a:xfrm>
            <a:off x="2590800" y="4572000"/>
            <a:ext cx="381000" cy="3810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Venus</a:t>
            </a:r>
            <a:endParaRPr/>
          </a:p>
        </p:txBody>
      </p:sp>
      <p:sp>
        <p:nvSpPr>
          <p:cNvPr id="240" name="Google Shape;240;p19"/>
          <p:cNvSpPr/>
          <p:nvPr/>
        </p:nvSpPr>
        <p:spPr>
          <a:xfrm>
            <a:off x="762000" y="2971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7467600" y="381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7848600" y="2438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8229600" y="990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1828800" y="4038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1905000" y="1295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3276600" y="1524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3429000" y="2971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5257800" y="1676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5486400" y="3733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4343400" y="1143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9"/>
          <p:cNvSpPr/>
          <p:nvPr/>
        </p:nvSpPr>
        <p:spPr>
          <a:xfrm>
            <a:off x="762000" y="4495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9"/>
          <p:cNvSpPr/>
          <p:nvPr/>
        </p:nvSpPr>
        <p:spPr>
          <a:xfrm>
            <a:off x="8153400" y="3962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7010400" y="4724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2895600" y="4191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2286000" y="5943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609600" y="609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2819400" y="685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4038600" y="5943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9"/>
          <p:cNvSpPr/>
          <p:nvPr/>
        </p:nvSpPr>
        <p:spPr>
          <a:xfrm>
            <a:off x="228600" y="50292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6477000" y="5867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9"/>
          <p:cNvSpPr/>
          <p:nvPr/>
        </p:nvSpPr>
        <p:spPr>
          <a:xfrm>
            <a:off x="7772400" y="5943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4800600" y="4572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1981200" y="27432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9"/>
          <p:cNvSpPr/>
          <p:nvPr/>
        </p:nvSpPr>
        <p:spPr>
          <a:xfrm>
            <a:off x="3962400" y="3657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4648200" y="2514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6400800" y="1752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9"/>
          <p:cNvSpPr/>
          <p:nvPr/>
        </p:nvSpPr>
        <p:spPr>
          <a:xfrm>
            <a:off x="2743200" y="5486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457200" y="381000"/>
            <a:ext cx="6477000" cy="985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Od velkého třesku ke  kosmickému pořádku</a:t>
            </a:r>
            <a:r>
              <a:rPr b="1" i="0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!</a:t>
            </a:r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8534400" y="304800"/>
            <a:ext cx="228600" cy="2286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Pluto</a:t>
            </a:r>
            <a:endParaRPr/>
          </a:p>
        </p:txBody>
      </p:sp>
      <p:sp>
        <p:nvSpPr>
          <p:cNvPr id="270" name="Google Shape;270;p19"/>
          <p:cNvSpPr/>
          <p:nvPr/>
        </p:nvSpPr>
        <p:spPr>
          <a:xfrm>
            <a:off x="7924800" y="685800"/>
            <a:ext cx="304800" cy="3048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Neptun</a:t>
            </a: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8915400" y="19812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8610600" y="54102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2286000" y="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9"/>
          <p:cNvSpPr/>
          <p:nvPr/>
        </p:nvSpPr>
        <p:spPr>
          <a:xfrm>
            <a:off x="6705600" y="3200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2895600" y="2133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1066800" y="1905000"/>
            <a:ext cx="152400" cy="228600"/>
          </a:xfrm>
          <a:custGeom>
            <a:rect b="b" l="l" r="r" t="t"/>
            <a:pathLst>
              <a:path extrusionOk="0" h="228600" w="152400">
                <a:moveTo>
                  <a:pt x="0" y="87317"/>
                </a:moveTo>
                <a:lnTo>
                  <a:pt x="58212" y="87318"/>
                </a:lnTo>
                <a:lnTo>
                  <a:pt x="76200" y="0"/>
                </a:lnTo>
                <a:lnTo>
                  <a:pt x="94188" y="87318"/>
                </a:lnTo>
                <a:lnTo>
                  <a:pt x="152400" y="87317"/>
                </a:lnTo>
                <a:lnTo>
                  <a:pt x="105305" y="141282"/>
                </a:lnTo>
                <a:lnTo>
                  <a:pt x="123294" y="228599"/>
                </a:lnTo>
                <a:lnTo>
                  <a:pt x="76200" y="174634"/>
                </a:lnTo>
                <a:lnTo>
                  <a:pt x="29106" y="228599"/>
                </a:lnTo>
                <a:lnTo>
                  <a:pt x="47095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9"/>
          <p:cNvSpPr/>
          <p:nvPr/>
        </p:nvSpPr>
        <p:spPr>
          <a:xfrm>
            <a:off x="4267200" y="2057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9"/>
          <p:cNvSpPr/>
          <p:nvPr/>
        </p:nvSpPr>
        <p:spPr>
          <a:xfrm>
            <a:off x="8458200" y="3276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9"/>
          <p:cNvSpPr/>
          <p:nvPr/>
        </p:nvSpPr>
        <p:spPr>
          <a:xfrm>
            <a:off x="5943600" y="4724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9"/>
          <p:cNvSpPr/>
          <p:nvPr/>
        </p:nvSpPr>
        <p:spPr>
          <a:xfrm>
            <a:off x="304800" y="1676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9"/>
          <p:cNvSpPr/>
          <p:nvPr/>
        </p:nvSpPr>
        <p:spPr>
          <a:xfrm>
            <a:off x="381000" y="3657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9"/>
          <p:cNvSpPr/>
          <p:nvPr/>
        </p:nvSpPr>
        <p:spPr>
          <a:xfrm>
            <a:off x="1905000" y="1752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9"/>
          <p:cNvSpPr/>
          <p:nvPr/>
        </p:nvSpPr>
        <p:spPr>
          <a:xfrm>
            <a:off x="6705600" y="8382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9"/>
          <p:cNvSpPr/>
          <p:nvPr/>
        </p:nvSpPr>
        <p:spPr>
          <a:xfrm>
            <a:off x="2590800" y="3048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9"/>
          <p:cNvSpPr/>
          <p:nvPr/>
        </p:nvSpPr>
        <p:spPr>
          <a:xfrm>
            <a:off x="4267200" y="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9"/>
          <p:cNvSpPr/>
          <p:nvPr/>
        </p:nvSpPr>
        <p:spPr>
          <a:xfrm>
            <a:off x="1295400" y="3276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9"/>
          <p:cNvSpPr/>
          <p:nvPr/>
        </p:nvSpPr>
        <p:spPr>
          <a:xfrm>
            <a:off x="4267200" y="2971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9"/>
          <p:cNvSpPr/>
          <p:nvPr/>
        </p:nvSpPr>
        <p:spPr>
          <a:xfrm>
            <a:off x="3200400" y="228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9"/>
          <p:cNvSpPr/>
          <p:nvPr/>
        </p:nvSpPr>
        <p:spPr>
          <a:xfrm>
            <a:off x="228600" y="228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9"/>
          <p:cNvSpPr txBox="1"/>
          <p:nvPr/>
        </p:nvSpPr>
        <p:spPr>
          <a:xfrm>
            <a:off x="3657600" y="4572000"/>
            <a:ext cx="5486400" cy="157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Kdo postavil Planety po explozi do jejich pozic  a vztahu ke Slunci 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"/>
          <p:cNvSpPr/>
          <p:nvPr/>
        </p:nvSpPr>
        <p:spPr>
          <a:xfrm>
            <a:off x="5867400" y="914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0"/>
          <p:cNvSpPr/>
          <p:nvPr/>
        </p:nvSpPr>
        <p:spPr>
          <a:xfrm>
            <a:off x="609600" y="5562600"/>
            <a:ext cx="914400" cy="914400"/>
          </a:xfrm>
          <a:prstGeom prst="ellipse">
            <a:avLst/>
          </a:prstGeom>
          <a:solidFill>
            <a:srgbClr val="FFCC6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E579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57E579"/>
                </a:solidFill>
                <a:latin typeface="Arial"/>
                <a:ea typeface="Arial"/>
                <a:cs typeface="Arial"/>
                <a:sym typeface="Arial"/>
              </a:rPr>
              <a:t>Sonne</a:t>
            </a:r>
            <a:endParaRPr/>
          </a:p>
        </p:txBody>
      </p:sp>
      <p:sp>
        <p:nvSpPr>
          <p:cNvPr id="297" name="Google Shape;297;p20"/>
          <p:cNvSpPr/>
          <p:nvPr/>
        </p:nvSpPr>
        <p:spPr>
          <a:xfrm>
            <a:off x="4419600" y="3505200"/>
            <a:ext cx="228600" cy="2286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Mars</a:t>
            </a: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3505200" y="4495800"/>
            <a:ext cx="381000" cy="381000"/>
          </a:xfrm>
          <a:prstGeom prst="ellipse">
            <a:avLst/>
          </a:prstGeom>
          <a:solidFill>
            <a:srgbClr val="5173D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Erde</a:t>
            </a:r>
            <a:endParaRPr/>
          </a:p>
        </p:txBody>
      </p:sp>
      <p:sp>
        <p:nvSpPr>
          <p:cNvPr id="299" name="Google Shape;299;p20"/>
          <p:cNvSpPr/>
          <p:nvPr/>
        </p:nvSpPr>
        <p:spPr>
          <a:xfrm>
            <a:off x="7315200" y="1371600"/>
            <a:ext cx="304800" cy="3048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Uranus</a:t>
            </a:r>
            <a:endParaRPr/>
          </a:p>
        </p:txBody>
      </p:sp>
      <p:sp>
        <p:nvSpPr>
          <p:cNvPr id="300" name="Google Shape;300;p20"/>
          <p:cNvSpPr/>
          <p:nvPr/>
        </p:nvSpPr>
        <p:spPr>
          <a:xfrm>
            <a:off x="6477000" y="2057400"/>
            <a:ext cx="304800" cy="3048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Saturn</a:t>
            </a:r>
            <a:endParaRPr/>
          </a:p>
        </p:txBody>
      </p:sp>
      <p:sp>
        <p:nvSpPr>
          <p:cNvPr id="301" name="Google Shape;301;p20"/>
          <p:cNvSpPr/>
          <p:nvPr/>
        </p:nvSpPr>
        <p:spPr>
          <a:xfrm>
            <a:off x="5257800" y="2667000"/>
            <a:ext cx="533400" cy="5334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Jupiter</a:t>
            </a:r>
            <a:endParaRPr/>
          </a:p>
        </p:txBody>
      </p:sp>
      <p:sp>
        <p:nvSpPr>
          <p:cNvPr id="302" name="Google Shape;302;p20"/>
          <p:cNvSpPr/>
          <p:nvPr/>
        </p:nvSpPr>
        <p:spPr>
          <a:xfrm>
            <a:off x="3276600" y="4267200"/>
            <a:ext cx="228600" cy="228600"/>
          </a:xfrm>
          <a:prstGeom prst="ellipse">
            <a:avLst/>
          </a:prstGeom>
          <a:solidFill>
            <a:srgbClr val="FF99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Mond</a:t>
            </a:r>
            <a:endParaRPr/>
          </a:p>
        </p:txBody>
      </p:sp>
      <p:sp>
        <p:nvSpPr>
          <p:cNvPr id="303" name="Google Shape;303;p20"/>
          <p:cNvSpPr/>
          <p:nvPr/>
        </p:nvSpPr>
        <p:spPr>
          <a:xfrm>
            <a:off x="2057400" y="5181600"/>
            <a:ext cx="152400" cy="1524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Merkur</a:t>
            </a:r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2590800" y="4572000"/>
            <a:ext cx="381000" cy="3810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Venus</a:t>
            </a:r>
            <a:endParaRPr/>
          </a:p>
        </p:txBody>
      </p:sp>
      <p:sp>
        <p:nvSpPr>
          <p:cNvPr id="305" name="Google Shape;305;p20"/>
          <p:cNvSpPr/>
          <p:nvPr/>
        </p:nvSpPr>
        <p:spPr>
          <a:xfrm>
            <a:off x="762000" y="2971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0"/>
          <p:cNvSpPr/>
          <p:nvPr/>
        </p:nvSpPr>
        <p:spPr>
          <a:xfrm>
            <a:off x="7467600" y="381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0"/>
          <p:cNvSpPr/>
          <p:nvPr/>
        </p:nvSpPr>
        <p:spPr>
          <a:xfrm>
            <a:off x="7848600" y="2438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0"/>
          <p:cNvSpPr/>
          <p:nvPr/>
        </p:nvSpPr>
        <p:spPr>
          <a:xfrm>
            <a:off x="8229600" y="990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0"/>
          <p:cNvSpPr/>
          <p:nvPr/>
        </p:nvSpPr>
        <p:spPr>
          <a:xfrm>
            <a:off x="1828800" y="4038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0"/>
          <p:cNvSpPr/>
          <p:nvPr/>
        </p:nvSpPr>
        <p:spPr>
          <a:xfrm>
            <a:off x="1905000" y="1295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3276600" y="1524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0"/>
          <p:cNvSpPr/>
          <p:nvPr/>
        </p:nvSpPr>
        <p:spPr>
          <a:xfrm>
            <a:off x="3429000" y="2971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0"/>
          <p:cNvSpPr/>
          <p:nvPr/>
        </p:nvSpPr>
        <p:spPr>
          <a:xfrm>
            <a:off x="5257800" y="1676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0"/>
          <p:cNvSpPr/>
          <p:nvPr/>
        </p:nvSpPr>
        <p:spPr>
          <a:xfrm>
            <a:off x="5486400" y="3733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0"/>
          <p:cNvSpPr/>
          <p:nvPr/>
        </p:nvSpPr>
        <p:spPr>
          <a:xfrm>
            <a:off x="4343400" y="1143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0"/>
          <p:cNvSpPr/>
          <p:nvPr/>
        </p:nvSpPr>
        <p:spPr>
          <a:xfrm>
            <a:off x="762000" y="4495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0"/>
          <p:cNvSpPr/>
          <p:nvPr/>
        </p:nvSpPr>
        <p:spPr>
          <a:xfrm>
            <a:off x="8153400" y="3962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0"/>
          <p:cNvSpPr/>
          <p:nvPr/>
        </p:nvSpPr>
        <p:spPr>
          <a:xfrm>
            <a:off x="7010400" y="4724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0"/>
          <p:cNvSpPr/>
          <p:nvPr/>
        </p:nvSpPr>
        <p:spPr>
          <a:xfrm>
            <a:off x="2895600" y="4191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0"/>
          <p:cNvSpPr/>
          <p:nvPr/>
        </p:nvSpPr>
        <p:spPr>
          <a:xfrm>
            <a:off x="2286000" y="5943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0"/>
          <p:cNvSpPr/>
          <p:nvPr/>
        </p:nvSpPr>
        <p:spPr>
          <a:xfrm>
            <a:off x="609600" y="609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0"/>
          <p:cNvSpPr/>
          <p:nvPr/>
        </p:nvSpPr>
        <p:spPr>
          <a:xfrm>
            <a:off x="2819400" y="685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0"/>
          <p:cNvSpPr/>
          <p:nvPr/>
        </p:nvSpPr>
        <p:spPr>
          <a:xfrm>
            <a:off x="4038600" y="5943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228600" y="50292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0"/>
          <p:cNvSpPr/>
          <p:nvPr/>
        </p:nvSpPr>
        <p:spPr>
          <a:xfrm>
            <a:off x="6477000" y="5867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0"/>
          <p:cNvSpPr/>
          <p:nvPr/>
        </p:nvSpPr>
        <p:spPr>
          <a:xfrm>
            <a:off x="7772400" y="5943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4800600" y="4572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0"/>
          <p:cNvSpPr/>
          <p:nvPr/>
        </p:nvSpPr>
        <p:spPr>
          <a:xfrm>
            <a:off x="1981200" y="27432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0"/>
          <p:cNvSpPr/>
          <p:nvPr/>
        </p:nvSpPr>
        <p:spPr>
          <a:xfrm>
            <a:off x="3962400" y="3657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0"/>
          <p:cNvSpPr/>
          <p:nvPr/>
        </p:nvSpPr>
        <p:spPr>
          <a:xfrm>
            <a:off x="4648200" y="2514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0"/>
          <p:cNvSpPr/>
          <p:nvPr/>
        </p:nvSpPr>
        <p:spPr>
          <a:xfrm>
            <a:off x="6400800" y="1752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0"/>
          <p:cNvSpPr/>
          <p:nvPr/>
        </p:nvSpPr>
        <p:spPr>
          <a:xfrm>
            <a:off x="2743200" y="5486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0"/>
          <p:cNvSpPr txBox="1"/>
          <p:nvPr/>
        </p:nvSpPr>
        <p:spPr>
          <a:xfrm>
            <a:off x="0" y="0"/>
            <a:ext cx="7620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Otáčení Slunce a planet</a:t>
            </a:r>
            <a:r>
              <a:rPr b="1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34" name="Google Shape;334;p20"/>
          <p:cNvSpPr/>
          <p:nvPr/>
        </p:nvSpPr>
        <p:spPr>
          <a:xfrm>
            <a:off x="8534400" y="304800"/>
            <a:ext cx="228600" cy="2286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Pluto</a:t>
            </a:r>
            <a:endParaRPr/>
          </a:p>
        </p:txBody>
      </p:sp>
      <p:sp>
        <p:nvSpPr>
          <p:cNvPr id="335" name="Google Shape;335;p20"/>
          <p:cNvSpPr/>
          <p:nvPr/>
        </p:nvSpPr>
        <p:spPr>
          <a:xfrm>
            <a:off x="7924800" y="685800"/>
            <a:ext cx="304800" cy="3048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Neptun</a:t>
            </a:r>
            <a:endParaRPr/>
          </a:p>
        </p:txBody>
      </p:sp>
      <p:sp>
        <p:nvSpPr>
          <p:cNvPr id="336" name="Google Shape;336;p20"/>
          <p:cNvSpPr/>
          <p:nvPr/>
        </p:nvSpPr>
        <p:spPr>
          <a:xfrm>
            <a:off x="8915400" y="19812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8610600" y="54102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0"/>
          <p:cNvSpPr/>
          <p:nvPr/>
        </p:nvSpPr>
        <p:spPr>
          <a:xfrm>
            <a:off x="2667000" y="228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0"/>
          <p:cNvSpPr/>
          <p:nvPr/>
        </p:nvSpPr>
        <p:spPr>
          <a:xfrm>
            <a:off x="6705600" y="3200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0"/>
          <p:cNvSpPr/>
          <p:nvPr/>
        </p:nvSpPr>
        <p:spPr>
          <a:xfrm>
            <a:off x="2895600" y="2133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0"/>
          <p:cNvSpPr/>
          <p:nvPr/>
        </p:nvSpPr>
        <p:spPr>
          <a:xfrm>
            <a:off x="1066800" y="1905000"/>
            <a:ext cx="152400" cy="228600"/>
          </a:xfrm>
          <a:custGeom>
            <a:rect b="b" l="l" r="r" t="t"/>
            <a:pathLst>
              <a:path extrusionOk="0" h="228600" w="152400">
                <a:moveTo>
                  <a:pt x="0" y="87317"/>
                </a:moveTo>
                <a:lnTo>
                  <a:pt x="58212" y="87318"/>
                </a:lnTo>
                <a:lnTo>
                  <a:pt x="76200" y="0"/>
                </a:lnTo>
                <a:lnTo>
                  <a:pt x="94188" y="87318"/>
                </a:lnTo>
                <a:lnTo>
                  <a:pt x="152400" y="87317"/>
                </a:lnTo>
                <a:lnTo>
                  <a:pt x="105305" y="141282"/>
                </a:lnTo>
                <a:lnTo>
                  <a:pt x="123294" y="228599"/>
                </a:lnTo>
                <a:lnTo>
                  <a:pt x="76200" y="174634"/>
                </a:lnTo>
                <a:lnTo>
                  <a:pt x="29106" y="228599"/>
                </a:lnTo>
                <a:lnTo>
                  <a:pt x="47095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0"/>
          <p:cNvSpPr/>
          <p:nvPr/>
        </p:nvSpPr>
        <p:spPr>
          <a:xfrm>
            <a:off x="4267200" y="2057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0"/>
          <p:cNvSpPr/>
          <p:nvPr/>
        </p:nvSpPr>
        <p:spPr>
          <a:xfrm>
            <a:off x="8458200" y="3276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0"/>
          <p:cNvSpPr/>
          <p:nvPr/>
        </p:nvSpPr>
        <p:spPr>
          <a:xfrm>
            <a:off x="5943600" y="4724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0"/>
          <p:cNvSpPr/>
          <p:nvPr/>
        </p:nvSpPr>
        <p:spPr>
          <a:xfrm>
            <a:off x="304800" y="1676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0"/>
          <p:cNvSpPr/>
          <p:nvPr/>
        </p:nvSpPr>
        <p:spPr>
          <a:xfrm>
            <a:off x="381000" y="3657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1905000" y="1752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>
            <a:off x="6705600" y="8382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0"/>
          <p:cNvSpPr/>
          <p:nvPr/>
        </p:nvSpPr>
        <p:spPr>
          <a:xfrm>
            <a:off x="2590800" y="3048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0"/>
          <p:cNvSpPr/>
          <p:nvPr/>
        </p:nvSpPr>
        <p:spPr>
          <a:xfrm>
            <a:off x="4267200" y="228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0"/>
          <p:cNvSpPr/>
          <p:nvPr/>
        </p:nvSpPr>
        <p:spPr>
          <a:xfrm>
            <a:off x="1295400" y="3276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0"/>
          <p:cNvSpPr/>
          <p:nvPr/>
        </p:nvSpPr>
        <p:spPr>
          <a:xfrm>
            <a:off x="4267200" y="2971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0"/>
          <p:cNvSpPr txBox="1"/>
          <p:nvPr/>
        </p:nvSpPr>
        <p:spPr>
          <a:xfrm>
            <a:off x="381000" y="1219200"/>
            <a:ext cx="5943600" cy="300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9E4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E9E400"/>
                </a:solidFill>
                <a:latin typeface="Arial"/>
                <a:ea typeface="Arial"/>
                <a:cs typeface="Arial"/>
                <a:sym typeface="Arial"/>
              </a:rPr>
              <a:t>Slunce	24 dnů</a:t>
            </a:r>
            <a:endParaRPr b="1" i="0" sz="2800" u="none">
              <a:solidFill>
                <a:srgbClr val="FF6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Merkur 	59 dnů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Venus 	243 dnů  </a:t>
            </a:r>
            <a:r>
              <a:rPr b="0" i="0" lang="en-US" sz="24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(anders!)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Země 	23,56 h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Mars		24,37 h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Jupiter	  </a:t>
            </a:r>
            <a:r>
              <a:rPr b="1" i="0" lang="en-US" sz="2800" u="sng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9,50h</a:t>
            </a:r>
            <a:r>
              <a:rPr b="1" i="0" lang="en-US" sz="24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54" name="Google Shape;354;p20"/>
          <p:cNvSpPr txBox="1"/>
          <p:nvPr/>
        </p:nvSpPr>
        <p:spPr>
          <a:xfrm>
            <a:off x="5486400" y="4495800"/>
            <a:ext cx="365760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Saturn	10,14h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Uranus	10,49h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Neptun 	15,40h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Pluto        153,30h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/>
          <p:nvPr/>
        </p:nvSpPr>
        <p:spPr>
          <a:xfrm>
            <a:off x="5867400" y="914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>
            <a:off x="609600" y="5562600"/>
            <a:ext cx="914400" cy="914400"/>
          </a:xfrm>
          <a:prstGeom prst="ellipse">
            <a:avLst/>
          </a:prstGeom>
          <a:solidFill>
            <a:srgbClr val="FFCC6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E579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57E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Sonne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4419600" y="3505200"/>
            <a:ext cx="228600" cy="2286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Mars</a:t>
            </a:r>
            <a:endParaRPr/>
          </a:p>
        </p:txBody>
      </p:sp>
      <p:sp>
        <p:nvSpPr>
          <p:cNvPr id="362" name="Google Shape;362;p21"/>
          <p:cNvSpPr/>
          <p:nvPr/>
        </p:nvSpPr>
        <p:spPr>
          <a:xfrm>
            <a:off x="3276600" y="4191000"/>
            <a:ext cx="381000" cy="381000"/>
          </a:xfrm>
          <a:prstGeom prst="ellipse">
            <a:avLst/>
          </a:prstGeom>
          <a:solidFill>
            <a:srgbClr val="66CC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Erde</a:t>
            </a:r>
            <a:endParaRPr/>
          </a:p>
        </p:txBody>
      </p:sp>
      <p:sp>
        <p:nvSpPr>
          <p:cNvPr id="363" name="Google Shape;363;p21"/>
          <p:cNvSpPr/>
          <p:nvPr/>
        </p:nvSpPr>
        <p:spPr>
          <a:xfrm>
            <a:off x="7315200" y="1371600"/>
            <a:ext cx="304800" cy="3048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Uranus</a:t>
            </a:r>
            <a:endParaRPr/>
          </a:p>
        </p:txBody>
      </p:sp>
      <p:sp>
        <p:nvSpPr>
          <p:cNvPr id="364" name="Google Shape;364;p21"/>
          <p:cNvSpPr/>
          <p:nvPr/>
        </p:nvSpPr>
        <p:spPr>
          <a:xfrm>
            <a:off x="6477000" y="2057400"/>
            <a:ext cx="304800" cy="3048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Saturn</a:t>
            </a:r>
            <a:endParaRPr/>
          </a:p>
        </p:txBody>
      </p:sp>
      <p:sp>
        <p:nvSpPr>
          <p:cNvPr id="365" name="Google Shape;365;p21"/>
          <p:cNvSpPr/>
          <p:nvPr/>
        </p:nvSpPr>
        <p:spPr>
          <a:xfrm>
            <a:off x="5257800" y="2667000"/>
            <a:ext cx="533400" cy="5334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Jupiter</a:t>
            </a:r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2743200" y="3962400"/>
            <a:ext cx="228600" cy="228600"/>
          </a:xfrm>
          <a:prstGeom prst="ellipse">
            <a:avLst/>
          </a:prstGeom>
          <a:solidFill>
            <a:srgbClr val="FF99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Mond</a:t>
            </a: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2057400" y="5181600"/>
            <a:ext cx="152400" cy="1524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Merkur</a:t>
            </a: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2590800" y="4572000"/>
            <a:ext cx="381000" cy="3810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Venus</a:t>
            </a: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762000" y="2971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>
            <a:off x="7467600" y="381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1"/>
          <p:cNvSpPr/>
          <p:nvPr/>
        </p:nvSpPr>
        <p:spPr>
          <a:xfrm>
            <a:off x="7848600" y="2438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8229600" y="990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1828800" y="4038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1905000" y="1295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3276600" y="1524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3429000" y="2971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1"/>
          <p:cNvSpPr/>
          <p:nvPr/>
        </p:nvSpPr>
        <p:spPr>
          <a:xfrm>
            <a:off x="5257800" y="1676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5486400" y="3733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1"/>
          <p:cNvSpPr/>
          <p:nvPr/>
        </p:nvSpPr>
        <p:spPr>
          <a:xfrm>
            <a:off x="4343400" y="1143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762000" y="4495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1"/>
          <p:cNvSpPr/>
          <p:nvPr/>
        </p:nvSpPr>
        <p:spPr>
          <a:xfrm>
            <a:off x="8153400" y="3962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1"/>
          <p:cNvSpPr/>
          <p:nvPr/>
        </p:nvSpPr>
        <p:spPr>
          <a:xfrm>
            <a:off x="7010400" y="4724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1"/>
          <p:cNvSpPr/>
          <p:nvPr/>
        </p:nvSpPr>
        <p:spPr>
          <a:xfrm>
            <a:off x="2895600" y="4191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1"/>
          <p:cNvSpPr/>
          <p:nvPr/>
        </p:nvSpPr>
        <p:spPr>
          <a:xfrm>
            <a:off x="2286000" y="5943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1"/>
          <p:cNvSpPr/>
          <p:nvPr/>
        </p:nvSpPr>
        <p:spPr>
          <a:xfrm>
            <a:off x="609600" y="609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1"/>
          <p:cNvSpPr/>
          <p:nvPr/>
        </p:nvSpPr>
        <p:spPr>
          <a:xfrm>
            <a:off x="2819400" y="685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1"/>
          <p:cNvSpPr/>
          <p:nvPr/>
        </p:nvSpPr>
        <p:spPr>
          <a:xfrm>
            <a:off x="4038600" y="5943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1"/>
          <p:cNvSpPr/>
          <p:nvPr/>
        </p:nvSpPr>
        <p:spPr>
          <a:xfrm>
            <a:off x="228600" y="50292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1"/>
          <p:cNvSpPr/>
          <p:nvPr/>
        </p:nvSpPr>
        <p:spPr>
          <a:xfrm>
            <a:off x="6477000" y="5867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1"/>
          <p:cNvSpPr/>
          <p:nvPr/>
        </p:nvSpPr>
        <p:spPr>
          <a:xfrm>
            <a:off x="7772400" y="5943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1"/>
          <p:cNvSpPr/>
          <p:nvPr/>
        </p:nvSpPr>
        <p:spPr>
          <a:xfrm>
            <a:off x="4800600" y="4572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1"/>
          <p:cNvSpPr/>
          <p:nvPr/>
        </p:nvSpPr>
        <p:spPr>
          <a:xfrm>
            <a:off x="1981200" y="27432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1"/>
          <p:cNvSpPr/>
          <p:nvPr/>
        </p:nvSpPr>
        <p:spPr>
          <a:xfrm>
            <a:off x="3962400" y="3657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4648200" y="2514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1"/>
          <p:cNvSpPr/>
          <p:nvPr/>
        </p:nvSpPr>
        <p:spPr>
          <a:xfrm>
            <a:off x="6400800" y="1752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1"/>
          <p:cNvSpPr/>
          <p:nvPr/>
        </p:nvSpPr>
        <p:spPr>
          <a:xfrm>
            <a:off x="2743200" y="5486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1"/>
          <p:cNvSpPr txBox="1"/>
          <p:nvPr/>
        </p:nvSpPr>
        <p:spPr>
          <a:xfrm>
            <a:off x="304800" y="304800"/>
            <a:ext cx="7010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Doba oběhu kolem Slunce</a:t>
            </a:r>
            <a:r>
              <a:rPr b="1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!</a:t>
            </a:r>
            <a:endParaRPr/>
          </a:p>
        </p:txBody>
      </p:sp>
      <p:sp>
        <p:nvSpPr>
          <p:cNvPr id="398" name="Google Shape;398;p21"/>
          <p:cNvSpPr/>
          <p:nvPr/>
        </p:nvSpPr>
        <p:spPr>
          <a:xfrm>
            <a:off x="8534400" y="304800"/>
            <a:ext cx="228600" cy="2286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Pluto</a:t>
            </a:r>
            <a:endParaRPr/>
          </a:p>
        </p:txBody>
      </p:sp>
      <p:sp>
        <p:nvSpPr>
          <p:cNvPr id="399" name="Google Shape;399;p21"/>
          <p:cNvSpPr/>
          <p:nvPr/>
        </p:nvSpPr>
        <p:spPr>
          <a:xfrm>
            <a:off x="7924800" y="685800"/>
            <a:ext cx="304800" cy="304800"/>
          </a:xfrm>
          <a:prstGeom prst="ellipse">
            <a:avLst/>
          </a:prstGeom>
          <a:solidFill>
            <a:srgbClr val="CC33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Neptun</a:t>
            </a:r>
            <a:endParaRPr/>
          </a:p>
        </p:txBody>
      </p:sp>
      <p:sp>
        <p:nvSpPr>
          <p:cNvPr id="400" name="Google Shape;400;p21"/>
          <p:cNvSpPr/>
          <p:nvPr/>
        </p:nvSpPr>
        <p:spPr>
          <a:xfrm>
            <a:off x="8915400" y="19812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1"/>
          <p:cNvSpPr/>
          <p:nvPr/>
        </p:nvSpPr>
        <p:spPr>
          <a:xfrm>
            <a:off x="8610600" y="54102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1"/>
          <p:cNvSpPr/>
          <p:nvPr/>
        </p:nvSpPr>
        <p:spPr>
          <a:xfrm>
            <a:off x="2667000" y="228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1"/>
          <p:cNvSpPr/>
          <p:nvPr/>
        </p:nvSpPr>
        <p:spPr>
          <a:xfrm>
            <a:off x="6705600" y="3200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1"/>
          <p:cNvSpPr/>
          <p:nvPr/>
        </p:nvSpPr>
        <p:spPr>
          <a:xfrm>
            <a:off x="2895600" y="2133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1"/>
          <p:cNvSpPr/>
          <p:nvPr/>
        </p:nvSpPr>
        <p:spPr>
          <a:xfrm>
            <a:off x="1066800" y="1905000"/>
            <a:ext cx="152400" cy="228600"/>
          </a:xfrm>
          <a:custGeom>
            <a:rect b="b" l="l" r="r" t="t"/>
            <a:pathLst>
              <a:path extrusionOk="0" h="228600" w="152400">
                <a:moveTo>
                  <a:pt x="0" y="87317"/>
                </a:moveTo>
                <a:lnTo>
                  <a:pt x="58212" y="87318"/>
                </a:lnTo>
                <a:lnTo>
                  <a:pt x="76200" y="0"/>
                </a:lnTo>
                <a:lnTo>
                  <a:pt x="94188" y="87318"/>
                </a:lnTo>
                <a:lnTo>
                  <a:pt x="152400" y="87317"/>
                </a:lnTo>
                <a:lnTo>
                  <a:pt x="105305" y="141282"/>
                </a:lnTo>
                <a:lnTo>
                  <a:pt x="123294" y="228599"/>
                </a:lnTo>
                <a:lnTo>
                  <a:pt x="76200" y="174634"/>
                </a:lnTo>
                <a:lnTo>
                  <a:pt x="29106" y="228599"/>
                </a:lnTo>
                <a:lnTo>
                  <a:pt x="47095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4267200" y="2057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1"/>
          <p:cNvSpPr/>
          <p:nvPr/>
        </p:nvSpPr>
        <p:spPr>
          <a:xfrm>
            <a:off x="8458200" y="3276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1"/>
          <p:cNvSpPr/>
          <p:nvPr/>
        </p:nvSpPr>
        <p:spPr>
          <a:xfrm>
            <a:off x="5943600" y="4724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1"/>
          <p:cNvSpPr/>
          <p:nvPr/>
        </p:nvSpPr>
        <p:spPr>
          <a:xfrm>
            <a:off x="304800" y="16764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1"/>
          <p:cNvSpPr/>
          <p:nvPr/>
        </p:nvSpPr>
        <p:spPr>
          <a:xfrm>
            <a:off x="381000" y="3657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1"/>
          <p:cNvSpPr/>
          <p:nvPr/>
        </p:nvSpPr>
        <p:spPr>
          <a:xfrm>
            <a:off x="1905000" y="1752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1"/>
          <p:cNvSpPr/>
          <p:nvPr/>
        </p:nvSpPr>
        <p:spPr>
          <a:xfrm>
            <a:off x="6705600" y="8382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1"/>
          <p:cNvSpPr/>
          <p:nvPr/>
        </p:nvSpPr>
        <p:spPr>
          <a:xfrm>
            <a:off x="2590800" y="30480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1"/>
          <p:cNvSpPr/>
          <p:nvPr/>
        </p:nvSpPr>
        <p:spPr>
          <a:xfrm>
            <a:off x="4267200" y="228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1"/>
          <p:cNvSpPr/>
          <p:nvPr/>
        </p:nvSpPr>
        <p:spPr>
          <a:xfrm>
            <a:off x="1295400" y="32766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1"/>
          <p:cNvSpPr/>
          <p:nvPr/>
        </p:nvSpPr>
        <p:spPr>
          <a:xfrm>
            <a:off x="4267200" y="2971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1"/>
          <p:cNvSpPr txBox="1"/>
          <p:nvPr/>
        </p:nvSpPr>
        <p:spPr>
          <a:xfrm>
            <a:off x="381000" y="1211262"/>
            <a:ext cx="4114800" cy="2312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Merkur 	3 měsíců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Venus 	8 měsíců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Erde 	 	1 rok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Mars		1,88 roku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Jupiter     11,86 roků</a:t>
            </a:r>
            <a:r>
              <a:rPr b="1" i="0" lang="en-US" sz="24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418" name="Google Shape;418;p21"/>
          <p:cNvSpPr txBox="1"/>
          <p:nvPr/>
        </p:nvSpPr>
        <p:spPr>
          <a:xfrm>
            <a:off x="4572000" y="4648200"/>
            <a:ext cx="4572000" cy="192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Saturn	  29,46 roků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Uranus	  84,02 roků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Neptun 	 164,8 roků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Pluto 	 247,7 roků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