
<file path=[Content_Types].xml><?xml version="1.0" encoding="utf-8"?>
<Types xmlns="http://schemas.openxmlformats.org/package/2006/content-types">
  <Default ContentType="application/x-fontdata" Extension="fntdata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9144000"/>
  <p:notesSz cx="6858000" cy="9144000"/>
  <p:embeddedFontLst>
    <p:embeddedFont>
      <p:font typeface="Arial Narrow"/>
      <p:regular r:id="rId18"/>
      <p:bold r:id="rId19"/>
      <p:italic r:id="rId20"/>
      <p:boldItalic r:id="rId21"/>
    </p:embeddedFont>
    <p:embeddedFont>
      <p:font typeface="Arial Black"/>
      <p:regular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7.xml"/><Relationship Id="rId22" Type="http://schemas.openxmlformats.org/officeDocument/2006/relationships/font" Target="fonts/ArialBlack-regular.fntdata"/><Relationship Id="rId10" Type="http://schemas.openxmlformats.org/officeDocument/2006/relationships/slide" Target="slides/slide6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ArialNarrow-bold.fntdata"/><Relationship Id="rId6" Type="http://schemas.openxmlformats.org/officeDocument/2006/relationships/slide" Target="slides/slide2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4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88" name="Google Shape;288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9" name="Google Shape;289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68" name="Google Shape;16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9" name="Google Shape;169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8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10" name="Google Shape;210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1" name="Google Shape;211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67" name="Google Shape;26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8" name="Google Shape;26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2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74" name="Google Shape;27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5" name="Google Shape;275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foli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Zwei Inhalte" type="twoObj">
  <p:cSld name="TWO_OBJECTS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bschnittsüberschrift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eer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und Inhal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kaler Titel und Text" type="vertTitleAndTx">
  <p:cSld name="VERTICAL_TITLE_AND_VERTICAL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und vertikaler Text" type="vertTx">
  <p:cSld name="VERTICAL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ld mit Überschrift" type="picTx">
  <p:cSld name="PICTURE_WITH_CAPTIO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halt mit Überschrift" type="objTx">
  <p:cSld name="OBJECT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Nur Titel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gleich" type="twoTxTwoObj">
  <p:cSld name="TWO_OBJECTS_WITH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00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/>
        </p:nvSpPr>
        <p:spPr>
          <a:xfrm>
            <a:off x="685800" y="598805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0" y="0"/>
            <a:ext cx="9144000" cy="1063625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Znečištění a očištění svatyně podle 3.Moj 4 + 16 (tradiční  pohled ASD před rokem 1980)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304800" y="762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76200" y="2406650"/>
            <a:ext cx="335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Kdo </a:t>
            </a:r>
            <a:r>
              <a:rPr b="1" i="0" lang="en-US" sz="24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znečišťuje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svatyni ?   </a:t>
            </a:r>
            <a:endParaRPr/>
          </a:p>
        </p:txBody>
      </p:sp>
      <p:sp>
        <p:nvSpPr>
          <p:cNvPr id="92" name="Google Shape;92;p13"/>
          <p:cNvSpPr txBox="1"/>
          <p:nvPr/>
        </p:nvSpPr>
        <p:spPr>
          <a:xfrm>
            <a:off x="76200" y="1720850"/>
            <a:ext cx="5060950" cy="420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Čím dojde ke </a:t>
            </a:r>
            <a:r>
              <a:rPr b="1" i="0" lang="en-US" sz="24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znečištění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?</a:t>
            </a: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76200" y="2863850"/>
            <a:ext cx="518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Kdy dojde ke  </a:t>
            </a:r>
            <a:r>
              <a:rPr b="1" i="0" lang="en-US" sz="24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znečištění?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76200" y="3549650"/>
            <a:ext cx="49847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Je to </a:t>
            </a:r>
            <a:r>
              <a:rPr b="1" i="0" lang="en-US" sz="20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znečištění</a:t>
            </a:r>
            <a:r>
              <a:rPr b="1" i="0" lang="en-US" sz="20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legalní nebo 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ilegální</a:t>
            </a:r>
            <a:r>
              <a:rPr b="1" i="0" lang="en-US" sz="20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?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76200" y="4159250"/>
            <a:ext cx="32988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Kdo nebo co je </a:t>
            </a:r>
            <a:r>
              <a:rPr b="1" i="0" lang="en-US" sz="2400" u="sng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očištěno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?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76200" y="5049837"/>
            <a:ext cx="3127375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Kdy se </a:t>
            </a:r>
            <a:r>
              <a:rPr b="1" i="0" lang="en-US" sz="2400" u="none">
                <a:solidFill>
                  <a:srgbClr val="FF33CC"/>
                </a:solidFill>
                <a:latin typeface="Arial"/>
                <a:ea typeface="Arial"/>
                <a:cs typeface="Arial"/>
                <a:sym typeface="Arial"/>
              </a:rPr>
              <a:t>očišťuje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?</a:t>
            </a:r>
            <a:endParaRPr b="1" i="0" sz="24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			</a:t>
            </a:r>
            <a:endParaRPr/>
          </a:p>
        </p:txBody>
      </p:sp>
      <p:sp>
        <p:nvSpPr>
          <p:cNvPr id="97" name="Google Shape;97;p13"/>
          <p:cNvSpPr txBox="1"/>
          <p:nvPr/>
        </p:nvSpPr>
        <p:spPr>
          <a:xfrm>
            <a:off x="76200" y="5457825"/>
            <a:ext cx="29273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Role kozla pro Azazele</a:t>
            </a:r>
            <a:r>
              <a:rPr b="1" i="0" lang="en-US" sz="2800" u="none">
                <a:solidFill>
                  <a:srgbClr val="009900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endParaRPr/>
          </a:p>
        </p:txBody>
      </p:sp>
      <p:sp>
        <p:nvSpPr>
          <p:cNvPr id="98" name="Google Shape;98;p13"/>
          <p:cNvSpPr txBox="1"/>
          <p:nvPr/>
        </p:nvSpPr>
        <p:spPr>
          <a:xfrm>
            <a:off x="4800600" y="2406650"/>
            <a:ext cx="434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Vyznávající hříšníci a kněží</a:t>
            </a:r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4876800" y="1644650"/>
            <a:ext cx="4114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Vyznáním hříchů a přenesením krve do svatyně</a:t>
            </a:r>
            <a:r>
              <a:rPr b="1" i="0" lang="en-US" sz="2400" u="non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00" name="Google Shape;100;p13"/>
          <p:cNvSpPr txBox="1"/>
          <p:nvPr/>
        </p:nvSpPr>
        <p:spPr>
          <a:xfrm>
            <a:off x="4787900" y="2808287"/>
            <a:ext cx="403225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Jen při denní službě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!          Je to je před rokem 1844?</a:t>
            </a:r>
            <a:endParaRPr/>
          </a:p>
        </p:txBody>
      </p:sp>
      <p:sp>
        <p:nvSpPr>
          <p:cNvPr id="101" name="Google Shape;101;p13"/>
          <p:cNvSpPr txBox="1"/>
          <p:nvPr/>
        </p:nvSpPr>
        <p:spPr>
          <a:xfrm>
            <a:off x="4800600" y="3625850"/>
            <a:ext cx="3657600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Legální a Bohem chtěné!</a:t>
            </a:r>
            <a:endParaRPr/>
          </a:p>
        </p:txBody>
      </p:sp>
      <p:sp>
        <p:nvSpPr>
          <p:cNvPr id="102" name="Google Shape;102;p13"/>
          <p:cNvSpPr txBox="1"/>
          <p:nvPr/>
        </p:nvSpPr>
        <p:spPr>
          <a:xfrm>
            <a:off x="4800600" y="4159250"/>
            <a:ext cx="3810000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990099"/>
                </a:solidFill>
                <a:latin typeface="Arial Narrow"/>
                <a:ea typeface="Arial Narrow"/>
                <a:cs typeface="Arial Narrow"/>
                <a:sym typeface="Arial Narrow"/>
              </a:rPr>
              <a:t>Lid a svatyně</a:t>
            </a:r>
            <a:endParaRPr/>
          </a:p>
        </p:txBody>
      </p:sp>
      <p:sp>
        <p:nvSpPr>
          <p:cNvPr id="103" name="Google Shape;103;p13"/>
          <p:cNvSpPr txBox="1"/>
          <p:nvPr/>
        </p:nvSpPr>
        <p:spPr>
          <a:xfrm>
            <a:off x="4800600" y="4616450"/>
            <a:ext cx="4019550" cy="420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990099"/>
                </a:solidFill>
                <a:latin typeface="Arial Narrow"/>
                <a:ea typeface="Arial Narrow"/>
                <a:cs typeface="Arial Narrow"/>
                <a:sym typeface="Arial Narrow"/>
              </a:rPr>
              <a:t>Pod hříchů věřících</a:t>
            </a:r>
            <a:endParaRPr/>
          </a:p>
        </p:txBody>
      </p:sp>
      <p:sp>
        <p:nvSpPr>
          <p:cNvPr id="104" name="Google Shape;104;p13"/>
          <p:cNvSpPr txBox="1"/>
          <p:nvPr/>
        </p:nvSpPr>
        <p:spPr>
          <a:xfrm>
            <a:off x="4787900" y="5113337"/>
            <a:ext cx="4356100" cy="420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990099"/>
                </a:solidFill>
                <a:latin typeface="Arial Narrow"/>
                <a:ea typeface="Arial Narrow"/>
                <a:cs typeface="Arial Narrow"/>
                <a:sym typeface="Arial Narrow"/>
              </a:rPr>
              <a:t>Na konci roku (Yom Kippur)</a:t>
            </a:r>
            <a:endParaRPr/>
          </a:p>
        </p:txBody>
      </p:sp>
      <p:sp>
        <p:nvSpPr>
          <p:cNvPr id="105" name="Google Shape;105;p13"/>
          <p:cNvSpPr txBox="1"/>
          <p:nvPr/>
        </p:nvSpPr>
        <p:spPr>
          <a:xfrm>
            <a:off x="76200" y="1263650"/>
            <a:ext cx="487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 je </a:t>
            </a:r>
            <a:r>
              <a:rPr b="1" i="0" lang="en-US" sz="24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znečištěno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event. znesvěceno?</a:t>
            </a:r>
            <a:endParaRPr/>
          </a:p>
        </p:txBody>
      </p:sp>
      <p:sp>
        <p:nvSpPr>
          <p:cNvPr id="106" name="Google Shape;106;p13"/>
          <p:cNvSpPr txBox="1"/>
          <p:nvPr/>
        </p:nvSpPr>
        <p:spPr>
          <a:xfrm>
            <a:off x="4876800" y="126365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Svatyně</a:t>
            </a:r>
            <a:endParaRPr/>
          </a:p>
        </p:txBody>
      </p:sp>
      <p:cxnSp>
        <p:nvCxnSpPr>
          <p:cNvPr id="107" name="Google Shape;107;p13"/>
          <p:cNvCxnSpPr/>
          <p:nvPr/>
        </p:nvCxnSpPr>
        <p:spPr>
          <a:xfrm>
            <a:off x="4724400" y="1296987"/>
            <a:ext cx="0" cy="5300662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" name="Google Shape;108;p13"/>
          <p:cNvCxnSpPr/>
          <p:nvPr/>
        </p:nvCxnSpPr>
        <p:spPr>
          <a:xfrm>
            <a:off x="0" y="4083050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CC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09" name="Google Shape;109;p13"/>
          <p:cNvSpPr txBox="1"/>
          <p:nvPr/>
        </p:nvSpPr>
        <p:spPr>
          <a:xfrm>
            <a:off x="0" y="6308725"/>
            <a:ext cx="9144000" cy="5191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Je to biblické a je to tak také v proroctví z Daniele 8?</a:t>
            </a:r>
            <a:endParaRPr/>
          </a:p>
        </p:txBody>
      </p:sp>
      <p:sp>
        <p:nvSpPr>
          <p:cNvPr id="110" name="Google Shape;110;p13"/>
          <p:cNvSpPr txBox="1"/>
          <p:nvPr/>
        </p:nvSpPr>
        <p:spPr>
          <a:xfrm>
            <a:off x="76200" y="591185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Odplata pro zněčišťovatele?</a:t>
            </a: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</p:txBody>
      </p:sp>
      <p:sp>
        <p:nvSpPr>
          <p:cNvPr id="111" name="Google Shape;111;p13"/>
          <p:cNvSpPr txBox="1"/>
          <p:nvPr/>
        </p:nvSpPr>
        <p:spPr>
          <a:xfrm>
            <a:off x="4724400" y="59055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Odpuštění a věčný život! </a:t>
            </a:r>
            <a:endParaRPr/>
          </a:p>
        </p:txBody>
      </p:sp>
      <p:sp>
        <p:nvSpPr>
          <p:cNvPr id="112" name="Google Shape;112;p13"/>
          <p:cNvSpPr txBox="1"/>
          <p:nvPr/>
        </p:nvSpPr>
        <p:spPr>
          <a:xfrm>
            <a:off x="107950" y="4618037"/>
            <a:ext cx="3127375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Od čeho se </a:t>
            </a:r>
            <a:r>
              <a:rPr b="1" i="0" lang="en-US" sz="24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 očišťuje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?</a:t>
            </a:r>
            <a:endParaRPr b="1" i="0" sz="24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			</a:t>
            </a:r>
            <a:endParaRPr/>
          </a:p>
        </p:txBody>
      </p:sp>
      <p:sp>
        <p:nvSpPr>
          <p:cNvPr id="113" name="Google Shape;113;p13"/>
          <p:cNvSpPr txBox="1"/>
          <p:nvPr/>
        </p:nvSpPr>
        <p:spPr>
          <a:xfrm>
            <a:off x="4787900" y="5545137"/>
            <a:ext cx="243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990099"/>
                </a:solidFill>
                <a:latin typeface="Arial Narrow"/>
                <a:ea typeface="Arial Narrow"/>
                <a:cs typeface="Arial Narrow"/>
                <a:sym typeface="Arial Narrow"/>
              </a:rPr>
              <a:t>3. Moj 16,20-22</a:t>
            </a:r>
            <a:endParaRPr/>
          </a:p>
        </p:txBody>
      </p:sp>
      <p:cxnSp>
        <p:nvCxnSpPr>
          <p:cNvPr id="114" name="Google Shape;114;p13"/>
          <p:cNvCxnSpPr/>
          <p:nvPr/>
        </p:nvCxnSpPr>
        <p:spPr>
          <a:xfrm>
            <a:off x="4716462" y="1700212"/>
            <a:ext cx="44275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" name="Google Shape;115;p13"/>
          <p:cNvCxnSpPr/>
          <p:nvPr/>
        </p:nvCxnSpPr>
        <p:spPr>
          <a:xfrm>
            <a:off x="4787900" y="2492375"/>
            <a:ext cx="4356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" name="Google Shape;116;p13"/>
          <p:cNvCxnSpPr/>
          <p:nvPr/>
        </p:nvCxnSpPr>
        <p:spPr>
          <a:xfrm>
            <a:off x="4716462" y="2852737"/>
            <a:ext cx="44275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" name="Google Shape;117;p13"/>
          <p:cNvCxnSpPr/>
          <p:nvPr/>
        </p:nvCxnSpPr>
        <p:spPr>
          <a:xfrm>
            <a:off x="4716462" y="3644900"/>
            <a:ext cx="44275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8" name="Google Shape;118;p13"/>
          <p:cNvCxnSpPr/>
          <p:nvPr/>
        </p:nvCxnSpPr>
        <p:spPr>
          <a:xfrm>
            <a:off x="4716462" y="4581525"/>
            <a:ext cx="44275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9" name="Google Shape;119;p13"/>
          <p:cNvCxnSpPr/>
          <p:nvPr/>
        </p:nvCxnSpPr>
        <p:spPr>
          <a:xfrm>
            <a:off x="4716462" y="5084762"/>
            <a:ext cx="44275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0" name="Google Shape;120;p13"/>
          <p:cNvCxnSpPr/>
          <p:nvPr/>
        </p:nvCxnSpPr>
        <p:spPr>
          <a:xfrm>
            <a:off x="4716462" y="5589587"/>
            <a:ext cx="44275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1" name="Google Shape;121;p13"/>
          <p:cNvCxnSpPr/>
          <p:nvPr/>
        </p:nvCxnSpPr>
        <p:spPr>
          <a:xfrm>
            <a:off x="4716462" y="6021387"/>
            <a:ext cx="44275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push dir="r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2"/>
          <p:cNvSpPr txBox="1"/>
          <p:nvPr/>
        </p:nvSpPr>
        <p:spPr>
          <a:xfrm>
            <a:off x="296862" y="115887"/>
            <a:ext cx="8596312" cy="4762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Znečištění, bez přijití do styku se svatyní!</a:t>
            </a:r>
            <a:endParaRPr/>
          </a:p>
        </p:txBody>
      </p:sp>
      <p:sp>
        <p:nvSpPr>
          <p:cNvPr id="292" name="Google Shape;292;p22"/>
          <p:cNvSpPr txBox="1"/>
          <p:nvPr/>
        </p:nvSpPr>
        <p:spPr>
          <a:xfrm>
            <a:off x="296862" y="1125537"/>
            <a:ext cx="8596312" cy="30495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4.Moj 19,13-20   	po znečištění zůstat znečištěný</a:t>
            </a:r>
            <a:endParaRPr/>
          </a:p>
          <a:p>
            <a:pPr indent="0" lvl="0" marL="0" marR="0" rtl="0" algn="l">
              <a:lnSpc>
                <a:spcPct val="6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2. Par 36,14		pohanské zvyky u vůdců a národa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Ez 22,26	           	zanedbání učení se zákonu (bezzákonnost)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Ez 28,18	           	nespravedlivé jednání ve svatyni (duchovně?)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Sof 3,4	           		lživí proroci a změny v zákoně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3.Moj 20,1-8         	modloslužba a spiritismus  (Ez 23,39)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Jer 7,11; J 2,16	Svatyně - loupežnické doupě/ obchodní dům</a:t>
            </a:r>
            <a:endParaRPr/>
          </a:p>
        </p:txBody>
      </p:sp>
      <p:sp>
        <p:nvSpPr>
          <p:cNvPr id="293" name="Google Shape;293;p22"/>
          <p:cNvSpPr txBox="1"/>
          <p:nvPr/>
        </p:nvSpPr>
        <p:spPr>
          <a:xfrm>
            <a:off x="323850" y="4465637"/>
            <a:ext cx="8569325" cy="18430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To odpovídá také tomu, co dělá malý roh v  Dan 8 !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Svatyně tedy </a:t>
            </a: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není </a:t>
            </a:r>
            <a:r>
              <a:rPr b="1" i="0" lang="en-US" sz="28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znečištěna</a:t>
            </a:r>
            <a:r>
              <a:rPr b="1" i="0" lang="en-US" sz="28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pokáním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  <a:r>
              <a:rPr b="1" i="0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vyznáním hříchu</a:t>
            </a:r>
            <a:r>
              <a:rPr b="1" i="0" lang="en-US" sz="28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</a:t>
            </a:r>
            <a:r>
              <a:rPr b="1" i="0" lang="en-US" sz="28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přenesením krve</a:t>
            </a:r>
            <a:r>
              <a:rPr b="1" i="0" lang="en-US" sz="28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nýbrž</a:t>
            </a:r>
            <a:r>
              <a:rPr b="1" i="0" lang="en-US" sz="28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hříchem</a:t>
            </a:r>
            <a:r>
              <a:rPr b="1" i="0" lang="en-US" sz="28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 = </a:t>
            </a:r>
            <a:r>
              <a:rPr b="1" i="0" lang="en-US" sz="2800" u="sng">
                <a:solidFill>
                  <a:srgbClr val="3366CC"/>
                </a:solidFill>
                <a:latin typeface="Arial Narrow"/>
                <a:ea typeface="Arial Narrow"/>
                <a:cs typeface="Arial Narrow"/>
                <a:sym typeface="Arial Narrow"/>
              </a:rPr>
              <a:t>přestoupením zákona</a:t>
            </a:r>
            <a:r>
              <a:rPr b="1" i="0" lang="en-US" sz="28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</a:t>
            </a:r>
            <a:r>
              <a:rPr b="1" i="0" lang="en-US" sz="28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sng">
                <a:solidFill>
                  <a:srgbClr val="3366CC"/>
                </a:solidFill>
                <a:latin typeface="Arial Narrow"/>
                <a:ea typeface="Arial Narrow"/>
                <a:cs typeface="Arial Narrow"/>
                <a:sym typeface="Arial Narrow"/>
              </a:rPr>
              <a:t>vzpourou</a:t>
            </a:r>
            <a:r>
              <a:rPr b="1" i="0" lang="en-US" sz="2800" u="none">
                <a:solidFill>
                  <a:srgbClr val="FF00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proti Bohu!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3"/>
          <p:cNvSpPr txBox="1"/>
          <p:nvPr/>
        </p:nvSpPr>
        <p:spPr>
          <a:xfrm>
            <a:off x="396875" y="884237"/>
            <a:ext cx="8351837" cy="47894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„Tito </a:t>
            </a:r>
            <a:r>
              <a:rPr b="0" i="1" lang="en-US" sz="28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kněží, kteří zapomněli na svou povinnost, přestoupili Boží zákon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a znevážili její svůj svatý úřad potupnými, nedůstojnými návyky. </a:t>
            </a: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Opakovaně </a:t>
            </a:r>
            <a:r>
              <a:rPr b="1" i="1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znesvětili </a:t>
            </a:r>
            <a:r>
              <a:rPr b="1" i="1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svojí přítomností </a:t>
            </a:r>
            <a:r>
              <a:rPr b="1" i="1" lang="en-US" sz="2800" u="sng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svatostánek.</a:t>
            </a: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Mnozí Izraelité byli pobouřeni neřestným způsobem života Ofniho a Fínese a nepřicházeli už uctívat Hospodina do Sílo. Obětní služba byla zanedbávána a  und znevážena, a kdo už měl sklon ke zlému, byl tím ještě povzbuzen. Bezbožnost, ničemnost a dokonce modloslužba se začaly hrůzným způsobem vzmáhat.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0" i="1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Eli se dopustil velké chyby, když dovolil, aby jeho synové setrvali ve svatém úřadě.“ PP 577</a:t>
            </a:r>
            <a:endParaRPr/>
          </a:p>
        </p:txBody>
      </p:sp>
      <p:sp>
        <p:nvSpPr>
          <p:cNvPr id="299" name="Google Shape;299;p23"/>
          <p:cNvSpPr txBox="1"/>
          <p:nvPr/>
        </p:nvSpPr>
        <p:spPr>
          <a:xfrm>
            <a:off x="322262" y="115887"/>
            <a:ext cx="8497887" cy="57943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Narrow"/>
              <a:buNone/>
            </a:pPr>
            <a:r>
              <a:rPr b="1" i="0" lang="en-US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Čím znečistil svatyni Izrael?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4"/>
          <p:cNvSpPr txBox="1"/>
          <p:nvPr/>
        </p:nvSpPr>
        <p:spPr>
          <a:xfrm>
            <a:off x="250825" y="333375"/>
            <a:ext cx="8569325" cy="54959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„</a:t>
            </a:r>
            <a:r>
              <a:rPr b="1" i="1" lang="en-US" sz="24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Svojí nevěrností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nabyl Boží vyvolený národ přesně opačné vlastnosti, jaké Bůh očekával. </a:t>
            </a:r>
            <a:r>
              <a:rPr b="1" i="1" lang="en-US" sz="24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Dali pravdě svůj vlastní ráz.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Zapomněli na Boha a ztratili ze zřetele své výhradní právo jeho reprezentantů. Požehnání, která obdrželi, nebyla žádným požehnáním světu. Všechny přednosti použili k oslavení sama sebe. Okradli Boha o službu, kterou od nich požadoval, a odepřeli svým spolubližním náboženské vedení a svatý příklad.  </a:t>
            </a:r>
            <a:endParaRPr b="1" i="1" sz="24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40000"/>
              </a:lnSpc>
              <a:spcBef>
                <a:spcPts val="1200"/>
              </a:spcBef>
              <a:spcAft>
                <a:spcPts val="0"/>
              </a:spcAft>
              <a:buClr>
                <a:srgbClr val="D60093"/>
              </a:buClr>
              <a:buSzPts val="2400"/>
              <a:buFont typeface="Arial"/>
              <a:buNone/>
            </a:pPr>
            <a:r>
              <a:rPr b="1" i="0" lang="en-US" sz="2400" u="sng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Hodí se to také na malý roh?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Jako obyvatelé předpotopního světa následovali každý vnuknutí svého zlého srdce. Tak vystavili svaté věci posměchu, tím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že řekli: „Chrám Hospodinův, chrám Hospodinův“, zatímco současně </a:t>
            </a:r>
            <a:r>
              <a:rPr b="0" i="1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znetvořili </a:t>
            </a:r>
            <a:r>
              <a:rPr b="0" i="1" lang="en-US" sz="24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Boží charakter</a:t>
            </a:r>
            <a:r>
              <a:rPr b="0" i="1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zneuctili </a:t>
            </a:r>
            <a:r>
              <a:rPr b="0" i="1" lang="en-US" sz="24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jeho jméno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znečistili </a:t>
            </a:r>
            <a:r>
              <a:rPr b="1" i="1" lang="en-US" sz="24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jeho svatyni.</a:t>
            </a: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(SW, 10. Jan. 1905)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5"/>
          <p:cNvSpPr txBox="1"/>
          <p:nvPr/>
        </p:nvSpPr>
        <p:spPr>
          <a:xfrm>
            <a:off x="539750" y="549275"/>
            <a:ext cx="8208962" cy="393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1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„Jejich takzvaná víra byla fraškou, když na jedné straně říkali: „Chrám Hospodinův, chrám Hospodinův, chrám Hospodinův!“, na straně druhé ale poskytovali znetvořený obraz Boha, </a:t>
            </a:r>
            <a:r>
              <a:rPr b="1" i="1" lang="en-US" sz="28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dělali ostudu jeho jménu</a:t>
            </a:r>
            <a:r>
              <a:rPr b="0" i="1" lang="en-US" sz="2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8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b="1" i="1" lang="en-US" sz="2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znečišťovali jeho svatyni</a:t>
            </a:r>
            <a:r>
              <a:rPr b="1" i="1" lang="en-US" sz="2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(BG 253)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4"/>
          <p:cNvSpPr txBox="1"/>
          <p:nvPr/>
        </p:nvSpPr>
        <p:spPr>
          <a:xfrm>
            <a:off x="0" y="0"/>
            <a:ext cx="9144000" cy="104140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 Narrow"/>
              <a:buNone/>
            </a:pPr>
            <a:r>
              <a:rPr b="1" i="0" lang="en-US" sz="2600" u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Srovnání vzhledem ke </a:t>
            </a:r>
            <a:r>
              <a:rPr b="1" i="0" lang="en-US" sz="26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znečištění a očištění svatyně z Dan 8 a 3.Moj 4+16 (tradiční  pohled ASD před r. 1980)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6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4"/>
          <p:cNvSpPr txBox="1"/>
          <p:nvPr/>
        </p:nvSpPr>
        <p:spPr>
          <a:xfrm>
            <a:off x="6705600" y="1216025"/>
            <a:ext cx="2438400" cy="52006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Nebeská svatyně</a:t>
            </a:r>
            <a:endParaRPr b="1" i="0" sz="2400" u="none">
              <a:solidFill>
                <a:srgbClr val="FF33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3300"/>
                </a:solidFill>
                <a:latin typeface="Arial Narrow"/>
                <a:ea typeface="Arial Narrow"/>
                <a:cs typeface="Arial Narrow"/>
                <a:sym typeface="Arial Narrow"/>
              </a:rPr>
              <a:t>Malý roh</a:t>
            </a:r>
            <a:endParaRPr b="1" i="0" sz="20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3300"/>
                </a:solidFill>
                <a:latin typeface="Arial Narrow"/>
                <a:ea typeface="Arial Narrow"/>
                <a:cs typeface="Arial Narrow"/>
                <a:sym typeface="Arial Narrow"/>
              </a:rPr>
              <a:t>Vzpourou proti Bohu</a:t>
            </a:r>
            <a:endParaRPr b="1" i="0" sz="2000" u="none">
              <a:solidFill>
                <a:srgbClr val="FF33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3300"/>
                </a:solidFill>
                <a:latin typeface="Arial Narrow"/>
                <a:ea typeface="Arial Narrow"/>
                <a:cs typeface="Arial Narrow"/>
                <a:sym typeface="Arial Narrow"/>
              </a:rPr>
              <a:t>Jen před r. 1844</a:t>
            </a:r>
            <a:r>
              <a:rPr b="1" i="0" lang="en-US" sz="2000" u="none">
                <a:solidFill>
                  <a:srgbClr val="FF33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400" u="none">
                <a:solidFill>
                  <a:srgbClr val="FF3300"/>
                </a:solidFill>
                <a:latin typeface="Arial Narrow"/>
                <a:ea typeface="Arial Narrow"/>
                <a:cs typeface="Arial Narrow"/>
                <a:sym typeface="Arial Narrow"/>
              </a:rPr>
              <a:t>nebo až do konce?</a:t>
            </a:r>
            <a:endParaRPr/>
          </a:p>
          <a:p>
            <a:pPr indent="0" lvl="0" marL="0" marR="0" rtl="0" algn="l">
              <a:lnSpc>
                <a:spcPct val="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FF33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3300"/>
                </a:solidFill>
                <a:latin typeface="Arial Narrow"/>
                <a:ea typeface="Arial Narrow"/>
                <a:cs typeface="Arial Narrow"/>
                <a:sym typeface="Arial Narrow"/>
              </a:rPr>
              <a:t>ilegální</a:t>
            </a:r>
            <a:endParaRPr b="1" i="0" sz="2000" u="none">
              <a:solidFill>
                <a:srgbClr val="FF33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Nebeská svatyně</a:t>
            </a:r>
            <a:endParaRPr b="1" i="0" sz="2000" u="none">
              <a:solidFill>
                <a:srgbClr val="990099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Od hříchů věřících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Od jednání rohu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Konec časů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???</a:t>
            </a:r>
            <a:endParaRPr/>
          </a:p>
        </p:txBody>
      </p:sp>
      <p:sp>
        <p:nvSpPr>
          <p:cNvPr id="128" name="Google Shape;128;p14"/>
          <p:cNvSpPr txBox="1"/>
          <p:nvPr/>
        </p:nvSpPr>
        <p:spPr>
          <a:xfrm>
            <a:off x="0" y="1143000"/>
            <a:ext cx="8378825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      </a:t>
            </a:r>
            <a:r>
              <a:rPr b="1" baseline="-2500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`	</a:t>
            </a:r>
            <a:endParaRPr/>
          </a:p>
        </p:txBody>
      </p:sp>
      <p:sp>
        <p:nvSpPr>
          <p:cNvPr id="129" name="Google Shape;129;p14"/>
          <p:cNvSpPr txBox="1"/>
          <p:nvPr/>
        </p:nvSpPr>
        <p:spPr>
          <a:xfrm>
            <a:off x="304800" y="762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6858000" y="838200"/>
            <a:ext cx="1981200" cy="5159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Dan 8</a:t>
            </a:r>
            <a:endParaRPr/>
          </a:p>
        </p:txBody>
      </p:sp>
      <p:sp>
        <p:nvSpPr>
          <p:cNvPr id="131" name="Google Shape;131;p14"/>
          <p:cNvSpPr txBox="1"/>
          <p:nvPr/>
        </p:nvSpPr>
        <p:spPr>
          <a:xfrm>
            <a:off x="0" y="836612"/>
            <a:ext cx="4572000" cy="4730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Žádná shoda !</a:t>
            </a:r>
            <a:endParaRPr/>
          </a:p>
        </p:txBody>
      </p:sp>
      <p:cxnSp>
        <p:nvCxnSpPr>
          <p:cNvPr id="132" name="Google Shape;132;p14"/>
          <p:cNvCxnSpPr/>
          <p:nvPr/>
        </p:nvCxnSpPr>
        <p:spPr>
          <a:xfrm>
            <a:off x="0" y="4365625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990099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33" name="Google Shape;133;p14"/>
          <p:cNvSpPr txBox="1"/>
          <p:nvPr/>
        </p:nvSpPr>
        <p:spPr>
          <a:xfrm>
            <a:off x="720725" y="582295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4"/>
          <p:cNvSpPr txBox="1"/>
          <p:nvPr/>
        </p:nvSpPr>
        <p:spPr>
          <a:xfrm>
            <a:off x="111125" y="1806575"/>
            <a:ext cx="335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Kdo </a:t>
            </a:r>
            <a:r>
              <a:rPr b="1" i="0" lang="en-US" sz="24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znečišťuje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svatyni ?   </a:t>
            </a:r>
            <a:endParaRPr/>
          </a:p>
        </p:txBody>
      </p:sp>
      <p:sp>
        <p:nvSpPr>
          <p:cNvPr id="135" name="Google Shape;135;p14"/>
          <p:cNvSpPr txBox="1"/>
          <p:nvPr/>
        </p:nvSpPr>
        <p:spPr>
          <a:xfrm>
            <a:off x="111125" y="2393950"/>
            <a:ext cx="5060950" cy="420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Čím dochází ke  </a:t>
            </a:r>
            <a:r>
              <a:rPr b="1" i="0" lang="en-US" sz="24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znečištění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?</a:t>
            </a: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endParaRPr/>
          </a:p>
        </p:txBody>
      </p:sp>
      <p:sp>
        <p:nvSpPr>
          <p:cNvPr id="136" name="Google Shape;136;p14"/>
          <p:cNvSpPr txBox="1"/>
          <p:nvPr/>
        </p:nvSpPr>
        <p:spPr>
          <a:xfrm>
            <a:off x="111125" y="3308350"/>
            <a:ext cx="518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Kdy dochází ke </a:t>
            </a:r>
            <a:r>
              <a:rPr b="1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znečištění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?</a:t>
            </a:r>
            <a:endParaRPr/>
          </a:p>
        </p:txBody>
      </p:sp>
      <p:sp>
        <p:nvSpPr>
          <p:cNvPr id="137" name="Google Shape;137;p14"/>
          <p:cNvSpPr txBox="1"/>
          <p:nvPr/>
        </p:nvSpPr>
        <p:spPr>
          <a:xfrm>
            <a:off x="111125" y="3917950"/>
            <a:ext cx="4984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Je </a:t>
            </a:r>
            <a:r>
              <a:rPr b="1" i="0" lang="en-US" sz="24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znečištění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legální nebo nelegální ?</a:t>
            </a:r>
            <a:endParaRPr/>
          </a:p>
        </p:txBody>
      </p:sp>
      <p:sp>
        <p:nvSpPr>
          <p:cNvPr id="138" name="Google Shape;138;p14"/>
          <p:cNvSpPr txBox="1"/>
          <p:nvPr/>
        </p:nvSpPr>
        <p:spPr>
          <a:xfrm>
            <a:off x="111125" y="4451350"/>
            <a:ext cx="33226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Kdo nebo co se </a:t>
            </a:r>
            <a:r>
              <a:rPr b="1" i="0" lang="en-US" sz="2400" u="sng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očišťuje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?</a:t>
            </a:r>
            <a:endParaRPr/>
          </a:p>
        </p:txBody>
      </p:sp>
      <p:sp>
        <p:nvSpPr>
          <p:cNvPr id="139" name="Google Shape;139;p14"/>
          <p:cNvSpPr txBox="1"/>
          <p:nvPr/>
        </p:nvSpPr>
        <p:spPr>
          <a:xfrm>
            <a:off x="111125" y="4878387"/>
            <a:ext cx="4953000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Od čeho se </a:t>
            </a:r>
            <a:r>
              <a:rPr b="1" i="0" lang="en-US" sz="24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očišťuje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?</a:t>
            </a:r>
            <a:endParaRPr b="1" i="0" sz="24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			</a:t>
            </a:r>
            <a:endParaRPr/>
          </a:p>
        </p:txBody>
      </p:sp>
      <p:sp>
        <p:nvSpPr>
          <p:cNvPr id="140" name="Google Shape;140;p14"/>
          <p:cNvSpPr txBox="1"/>
          <p:nvPr/>
        </p:nvSpPr>
        <p:spPr>
          <a:xfrm>
            <a:off x="111125" y="5837237"/>
            <a:ext cx="47561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Role kozla pro Azazele ?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r>
              <a:rPr b="1" i="0" lang="en-US" sz="2800" u="none">
                <a:solidFill>
                  <a:srgbClr val="009900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endParaRPr/>
          </a:p>
        </p:txBody>
      </p:sp>
      <p:sp>
        <p:nvSpPr>
          <p:cNvPr id="141" name="Google Shape;141;p14"/>
          <p:cNvSpPr txBox="1"/>
          <p:nvPr/>
        </p:nvSpPr>
        <p:spPr>
          <a:xfrm>
            <a:off x="111125" y="1327150"/>
            <a:ext cx="4876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 je </a:t>
            </a:r>
            <a:r>
              <a:rPr b="1" i="0" lang="en-US" sz="2400" u="sng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znečištěno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event. znesvěceno?</a:t>
            </a:r>
            <a:endParaRPr b="1" i="0" sz="2400" u="none">
              <a:solidFill>
                <a:srgbClr val="0066CC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rgbClr val="0066CC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2" name="Google Shape;142;p14"/>
          <p:cNvSpPr txBox="1"/>
          <p:nvPr/>
        </p:nvSpPr>
        <p:spPr>
          <a:xfrm>
            <a:off x="111125" y="635635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Odměna pro zněčišťovatele? </a:t>
            </a:r>
            <a:endParaRPr/>
          </a:p>
        </p:txBody>
      </p:sp>
      <p:sp>
        <p:nvSpPr>
          <p:cNvPr id="143" name="Google Shape;143;p14"/>
          <p:cNvSpPr txBox="1"/>
          <p:nvPr/>
        </p:nvSpPr>
        <p:spPr>
          <a:xfrm>
            <a:off x="4648200" y="838200"/>
            <a:ext cx="1981200" cy="5159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3.Moj 4 + 16</a:t>
            </a:r>
            <a:endParaRPr/>
          </a:p>
        </p:txBody>
      </p:sp>
      <p:cxnSp>
        <p:nvCxnSpPr>
          <p:cNvPr id="144" name="Google Shape;144;p14"/>
          <p:cNvCxnSpPr/>
          <p:nvPr/>
        </p:nvCxnSpPr>
        <p:spPr>
          <a:xfrm>
            <a:off x="6705600" y="838200"/>
            <a:ext cx="0" cy="5943600"/>
          </a:xfrm>
          <a:prstGeom prst="straightConnector1">
            <a:avLst/>
          </a:prstGeom>
          <a:noFill/>
          <a:ln cap="flat" cmpd="sng" w="57150">
            <a:solidFill>
              <a:srgbClr val="990099"/>
            </a:solidFill>
            <a:prstDash val="solid"/>
            <a:miter lim="800000"/>
            <a:headEnd len="med" w="med" type="none"/>
            <a:tailEnd len="med" w="med" type="none"/>
          </a:ln>
        </p:spPr>
      </p:cxnSp>
      <p:grpSp>
        <p:nvGrpSpPr>
          <p:cNvPr id="145" name="Google Shape;145;p14"/>
          <p:cNvGrpSpPr/>
          <p:nvPr/>
        </p:nvGrpSpPr>
        <p:grpSpPr>
          <a:xfrm>
            <a:off x="4284662" y="1268412"/>
            <a:ext cx="2882900" cy="5486400"/>
            <a:chOff x="4356100" y="1295400"/>
            <a:chExt cx="2882900" cy="5486400"/>
          </a:xfrm>
        </p:grpSpPr>
        <p:sp>
          <p:nvSpPr>
            <p:cNvPr id="146" name="Google Shape;146;p14"/>
            <p:cNvSpPr txBox="1"/>
            <p:nvPr/>
          </p:nvSpPr>
          <p:spPr>
            <a:xfrm>
              <a:off x="4356100" y="1752600"/>
              <a:ext cx="2592387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chemeClr val="accent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 kněží + hříšníci</a:t>
              </a:r>
              <a:endParaRPr/>
            </a:p>
          </p:txBody>
        </p:sp>
        <p:sp>
          <p:nvSpPr>
            <p:cNvPr id="147" name="Google Shape;147;p14"/>
            <p:cNvSpPr txBox="1"/>
            <p:nvPr/>
          </p:nvSpPr>
          <p:spPr>
            <a:xfrm>
              <a:off x="4800600" y="2286000"/>
              <a:ext cx="2133600" cy="76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200"/>
                <a:buFont typeface="Arial Narrow"/>
                <a:buNone/>
              </a:pPr>
              <a:r>
                <a:rPr b="1" i="0" lang="en-US" sz="2200" u="none">
                  <a:solidFill>
                    <a:schemeClr val="accent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Vyznáním a přenesením krve</a:t>
              </a:r>
              <a:r>
                <a:rPr b="1" i="0" lang="en-US" sz="2000" u="none">
                  <a:solidFill>
                    <a:schemeClr val="accent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/>
            </a:p>
          </p:txBody>
        </p:sp>
        <p:sp>
          <p:nvSpPr>
            <p:cNvPr id="148" name="Google Shape;148;p14"/>
            <p:cNvSpPr txBox="1"/>
            <p:nvPr/>
          </p:nvSpPr>
          <p:spPr>
            <a:xfrm>
              <a:off x="4800600" y="3124200"/>
              <a:ext cx="1828800" cy="8223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chemeClr val="accent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Jen při denní službě</a:t>
              </a:r>
              <a:endParaRPr/>
            </a:p>
          </p:txBody>
        </p:sp>
        <p:sp>
          <p:nvSpPr>
            <p:cNvPr id="149" name="Google Shape;149;p14"/>
            <p:cNvSpPr txBox="1"/>
            <p:nvPr/>
          </p:nvSpPr>
          <p:spPr>
            <a:xfrm>
              <a:off x="4800600" y="3930650"/>
              <a:ext cx="1676400" cy="336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000"/>
                <a:buFont typeface="Arial Narrow"/>
                <a:buNone/>
              </a:pPr>
              <a:r>
                <a:rPr b="1" i="0" lang="en-US" sz="2000" u="none">
                  <a:solidFill>
                    <a:schemeClr val="accent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Bohem chtěné</a:t>
              </a:r>
              <a:endParaRPr/>
            </a:p>
          </p:txBody>
        </p:sp>
        <p:sp>
          <p:nvSpPr>
            <p:cNvPr id="150" name="Google Shape;150;p14"/>
            <p:cNvSpPr txBox="1"/>
            <p:nvPr/>
          </p:nvSpPr>
          <p:spPr>
            <a:xfrm>
              <a:off x="4800600" y="4433887"/>
              <a:ext cx="1981200" cy="3841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chemeClr val="accent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Lid a svatyně</a:t>
              </a:r>
              <a:endParaRPr/>
            </a:p>
          </p:txBody>
        </p:sp>
        <p:sp>
          <p:nvSpPr>
            <p:cNvPr id="151" name="Google Shape;151;p14"/>
            <p:cNvSpPr txBox="1"/>
            <p:nvPr/>
          </p:nvSpPr>
          <p:spPr>
            <a:xfrm>
              <a:off x="4800600" y="4937125"/>
              <a:ext cx="1981200" cy="74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chemeClr val="accent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Od hříchů věřících</a:t>
              </a:r>
              <a:endParaRPr/>
            </a:p>
          </p:txBody>
        </p:sp>
        <p:sp>
          <p:nvSpPr>
            <p:cNvPr id="152" name="Google Shape;152;p14"/>
            <p:cNvSpPr txBox="1"/>
            <p:nvPr/>
          </p:nvSpPr>
          <p:spPr>
            <a:xfrm>
              <a:off x="4800600" y="5943600"/>
              <a:ext cx="24384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chemeClr val="accent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3. Moj 16,20-22</a:t>
              </a:r>
              <a:endParaRPr/>
            </a:p>
          </p:txBody>
        </p:sp>
        <p:sp>
          <p:nvSpPr>
            <p:cNvPr id="153" name="Google Shape;153;p14"/>
            <p:cNvSpPr txBox="1"/>
            <p:nvPr/>
          </p:nvSpPr>
          <p:spPr>
            <a:xfrm>
              <a:off x="4724400" y="1295400"/>
              <a:ext cx="21336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chemeClr val="accent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SZ - svatyně</a:t>
              </a:r>
              <a:endParaRPr/>
            </a:p>
          </p:txBody>
        </p:sp>
        <p:sp>
          <p:nvSpPr>
            <p:cNvPr id="154" name="Google Shape;154;p14"/>
            <p:cNvSpPr txBox="1"/>
            <p:nvPr/>
          </p:nvSpPr>
          <p:spPr>
            <a:xfrm>
              <a:off x="4724400" y="6324600"/>
              <a:ext cx="19812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 Narrow"/>
                <a:buNone/>
              </a:pPr>
              <a:r>
                <a:rPr b="1" i="0" lang="en-US" sz="2400" u="none">
                  <a:solidFill>
                    <a:srgbClr val="FF0000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Věčný život</a:t>
              </a:r>
              <a:endParaRPr/>
            </a:p>
          </p:txBody>
        </p:sp>
      </p:grpSp>
      <p:sp>
        <p:nvSpPr>
          <p:cNvPr id="155" name="Google Shape;155;p14"/>
          <p:cNvSpPr txBox="1"/>
          <p:nvPr/>
        </p:nvSpPr>
        <p:spPr>
          <a:xfrm>
            <a:off x="6781800" y="6324600"/>
            <a:ext cx="16033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Věčná smrt </a:t>
            </a:r>
            <a:endParaRPr/>
          </a:p>
        </p:txBody>
      </p:sp>
      <p:sp>
        <p:nvSpPr>
          <p:cNvPr id="156" name="Google Shape;156;p14"/>
          <p:cNvSpPr txBox="1"/>
          <p:nvPr/>
        </p:nvSpPr>
        <p:spPr>
          <a:xfrm>
            <a:off x="76200" y="5454650"/>
            <a:ext cx="3127375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Kdy se </a:t>
            </a:r>
            <a:r>
              <a:rPr b="1" i="0" lang="en-US" sz="24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očišťuje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?</a:t>
            </a:r>
            <a:endParaRPr b="1" i="0" sz="24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			</a:t>
            </a:r>
            <a:endParaRPr/>
          </a:p>
        </p:txBody>
      </p:sp>
      <p:sp>
        <p:nvSpPr>
          <p:cNvPr id="157" name="Google Shape;157;p14"/>
          <p:cNvSpPr txBox="1"/>
          <p:nvPr/>
        </p:nvSpPr>
        <p:spPr>
          <a:xfrm>
            <a:off x="4787900" y="5564187"/>
            <a:ext cx="19446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Konec roku</a:t>
            </a:r>
            <a:endParaRPr/>
          </a:p>
        </p:txBody>
      </p:sp>
      <p:cxnSp>
        <p:nvCxnSpPr>
          <p:cNvPr id="158" name="Google Shape;158;p14"/>
          <p:cNvCxnSpPr/>
          <p:nvPr/>
        </p:nvCxnSpPr>
        <p:spPr>
          <a:xfrm>
            <a:off x="4643437" y="1773237"/>
            <a:ext cx="45005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9" name="Google Shape;159;p14"/>
          <p:cNvCxnSpPr/>
          <p:nvPr/>
        </p:nvCxnSpPr>
        <p:spPr>
          <a:xfrm>
            <a:off x="4643437" y="2276475"/>
            <a:ext cx="45005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0" name="Google Shape;160;p14"/>
          <p:cNvCxnSpPr/>
          <p:nvPr/>
        </p:nvCxnSpPr>
        <p:spPr>
          <a:xfrm>
            <a:off x="4643437" y="3141662"/>
            <a:ext cx="45005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1" name="Google Shape;161;p14"/>
          <p:cNvCxnSpPr/>
          <p:nvPr/>
        </p:nvCxnSpPr>
        <p:spPr>
          <a:xfrm>
            <a:off x="4643437" y="3933825"/>
            <a:ext cx="45005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2" name="Google Shape;162;p14"/>
          <p:cNvCxnSpPr/>
          <p:nvPr/>
        </p:nvCxnSpPr>
        <p:spPr>
          <a:xfrm>
            <a:off x="4643437" y="4868862"/>
            <a:ext cx="45005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3" name="Google Shape;163;p14"/>
          <p:cNvCxnSpPr/>
          <p:nvPr/>
        </p:nvCxnSpPr>
        <p:spPr>
          <a:xfrm>
            <a:off x="4643437" y="5589587"/>
            <a:ext cx="45005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4" name="Google Shape;164;p14"/>
          <p:cNvCxnSpPr/>
          <p:nvPr/>
        </p:nvCxnSpPr>
        <p:spPr>
          <a:xfrm>
            <a:off x="4643437" y="6021387"/>
            <a:ext cx="45005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5" name="Google Shape;165;p14"/>
          <p:cNvCxnSpPr/>
          <p:nvPr/>
        </p:nvCxnSpPr>
        <p:spPr>
          <a:xfrm>
            <a:off x="4643437" y="6381750"/>
            <a:ext cx="45005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5"/>
          <p:cNvSpPr txBox="1"/>
          <p:nvPr/>
        </p:nvSpPr>
        <p:spPr>
          <a:xfrm>
            <a:off x="685800" y="5929312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5"/>
          <p:cNvSpPr txBox="1"/>
          <p:nvPr/>
        </p:nvSpPr>
        <p:spPr>
          <a:xfrm>
            <a:off x="0" y="0"/>
            <a:ext cx="9144000" cy="81915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b="1" i="0" lang="en-US" sz="24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Možný </a:t>
            </a:r>
            <a:r>
              <a:rPr b="1" i="0" lang="en-US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model vysvětlení shody mezi Dan 8 a SZ – stínovou službou</a:t>
            </a:r>
            <a:r>
              <a:rPr b="1" i="0" lang="en-US" sz="2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73" name="Google Shape;173;p15"/>
          <p:cNvSpPr txBox="1"/>
          <p:nvPr/>
        </p:nvSpPr>
        <p:spPr>
          <a:xfrm>
            <a:off x="4643437" y="838200"/>
            <a:ext cx="2138362" cy="515937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3.Moj 4 + 16</a:t>
            </a:r>
            <a:endParaRPr/>
          </a:p>
        </p:txBody>
      </p:sp>
      <p:sp>
        <p:nvSpPr>
          <p:cNvPr id="174" name="Google Shape;174;p15"/>
          <p:cNvSpPr txBox="1"/>
          <p:nvPr/>
        </p:nvSpPr>
        <p:spPr>
          <a:xfrm>
            <a:off x="6861175" y="1196975"/>
            <a:ext cx="2282825" cy="55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Svatyně</a:t>
            </a:r>
            <a:r>
              <a:rPr b="1" i="0" lang="en-US" sz="20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            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Malý roh</a:t>
            </a:r>
            <a:endParaRPr b="1" i="0" sz="2000" u="none">
              <a:solidFill>
                <a:srgbClr val="FF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Vzpourou proti Bohu</a:t>
            </a:r>
            <a:endParaRPr b="1" i="0" sz="2000" u="none">
              <a:solidFill>
                <a:srgbClr val="FF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Až do konce doby milosti</a:t>
            </a:r>
            <a:endParaRPr b="1" i="0" sz="2000" u="none">
              <a:solidFill>
                <a:srgbClr val="FF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ilegální</a:t>
            </a:r>
            <a:endParaRPr b="1" i="0" sz="2000" u="none">
              <a:solidFill>
                <a:srgbClr val="FF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?+nebes. svatyně</a:t>
            </a:r>
            <a:endParaRPr b="1" i="0" sz="2000" u="none">
              <a:solidFill>
                <a:srgbClr val="FF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FF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Arial Narrow"/>
              <a:buNone/>
            </a:pPr>
            <a:r>
              <a:rPr b="1" i="0" lang="en-US" sz="2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Vyhlazením hříchů a malého rohu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Konec časů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Malý roh/ satan ? 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Věčná smrt</a:t>
            </a:r>
            <a:endParaRPr/>
          </a:p>
        </p:txBody>
      </p:sp>
      <p:sp>
        <p:nvSpPr>
          <p:cNvPr id="175" name="Google Shape;175;p15"/>
          <p:cNvSpPr txBox="1"/>
          <p:nvPr/>
        </p:nvSpPr>
        <p:spPr>
          <a:xfrm>
            <a:off x="0" y="1052512"/>
            <a:ext cx="8378825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      </a:t>
            </a:r>
            <a:r>
              <a:rPr b="1" baseline="-2500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`	</a:t>
            </a:r>
            <a:endParaRPr/>
          </a:p>
        </p:txBody>
      </p:sp>
      <p:sp>
        <p:nvSpPr>
          <p:cNvPr id="176" name="Google Shape;176;p15"/>
          <p:cNvSpPr txBox="1"/>
          <p:nvPr/>
        </p:nvSpPr>
        <p:spPr>
          <a:xfrm>
            <a:off x="304800" y="762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5"/>
          <p:cNvSpPr txBox="1"/>
          <p:nvPr/>
        </p:nvSpPr>
        <p:spPr>
          <a:xfrm>
            <a:off x="228600" y="1752600"/>
            <a:ext cx="335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Kdo </a:t>
            </a:r>
            <a:r>
              <a:rPr b="1" i="0" lang="en-US" sz="24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znečišťuje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svatyni ?   </a:t>
            </a:r>
            <a:endParaRPr/>
          </a:p>
        </p:txBody>
      </p:sp>
      <p:sp>
        <p:nvSpPr>
          <p:cNvPr id="178" name="Google Shape;178;p15"/>
          <p:cNvSpPr txBox="1"/>
          <p:nvPr/>
        </p:nvSpPr>
        <p:spPr>
          <a:xfrm>
            <a:off x="196850" y="2339975"/>
            <a:ext cx="5060950" cy="420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Čím dochází ke </a:t>
            </a:r>
            <a:r>
              <a:rPr b="1" i="0" lang="en-US" sz="24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znečištění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?	</a:t>
            </a:r>
            <a:endParaRPr/>
          </a:p>
        </p:txBody>
      </p:sp>
      <p:sp>
        <p:nvSpPr>
          <p:cNvPr id="179" name="Google Shape;179;p15"/>
          <p:cNvSpPr txBox="1"/>
          <p:nvPr/>
        </p:nvSpPr>
        <p:spPr>
          <a:xfrm>
            <a:off x="152400" y="3254375"/>
            <a:ext cx="518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Kdy dochází ke </a:t>
            </a:r>
            <a:r>
              <a:rPr b="1" i="0" lang="en-US" sz="24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znečištění?</a:t>
            </a:r>
            <a:endParaRPr/>
          </a:p>
        </p:txBody>
      </p:sp>
      <p:sp>
        <p:nvSpPr>
          <p:cNvPr id="180" name="Google Shape;180;p15"/>
          <p:cNvSpPr txBox="1"/>
          <p:nvPr/>
        </p:nvSpPr>
        <p:spPr>
          <a:xfrm>
            <a:off x="228600" y="3863975"/>
            <a:ext cx="4984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Je </a:t>
            </a:r>
            <a:r>
              <a:rPr b="1" i="0" lang="en-US" sz="24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znečištění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legální nebo ilegální ?</a:t>
            </a:r>
            <a:endParaRPr/>
          </a:p>
        </p:txBody>
      </p:sp>
      <p:sp>
        <p:nvSpPr>
          <p:cNvPr id="181" name="Google Shape;181;p15"/>
          <p:cNvSpPr txBox="1"/>
          <p:nvPr/>
        </p:nvSpPr>
        <p:spPr>
          <a:xfrm>
            <a:off x="179387" y="4397375"/>
            <a:ext cx="33924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Kdo nebo co se  </a:t>
            </a:r>
            <a:r>
              <a:rPr b="1" i="0" lang="en-US" sz="2400" u="sng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očišťuje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?</a:t>
            </a:r>
            <a:endParaRPr/>
          </a:p>
        </p:txBody>
      </p:sp>
      <p:sp>
        <p:nvSpPr>
          <p:cNvPr id="182" name="Google Shape;182;p15"/>
          <p:cNvSpPr txBox="1"/>
          <p:nvPr/>
        </p:nvSpPr>
        <p:spPr>
          <a:xfrm>
            <a:off x="152400" y="4930775"/>
            <a:ext cx="3627437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Jak se </a:t>
            </a:r>
            <a:r>
              <a:rPr b="1" i="0" lang="en-US" sz="24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očišťuje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?</a:t>
            </a:r>
            <a:endParaRPr/>
          </a:p>
          <a:p>
            <a:pPr indent="0" lvl="0" marL="0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			</a:t>
            </a:r>
            <a:endParaRPr/>
          </a:p>
        </p:txBody>
      </p:sp>
      <p:sp>
        <p:nvSpPr>
          <p:cNvPr id="183" name="Google Shape;183;p15"/>
          <p:cNvSpPr txBox="1"/>
          <p:nvPr/>
        </p:nvSpPr>
        <p:spPr>
          <a:xfrm>
            <a:off x="152400" y="5805487"/>
            <a:ext cx="47561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Role kozla  </a:t>
            </a:r>
            <a:r>
              <a:rPr b="1" i="0" lang="en-US" sz="24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pro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Azazele ?</a:t>
            </a: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		</a:t>
            </a:r>
            <a:endParaRPr/>
          </a:p>
        </p:txBody>
      </p:sp>
      <p:sp>
        <p:nvSpPr>
          <p:cNvPr id="184" name="Google Shape;184;p15"/>
          <p:cNvSpPr txBox="1"/>
          <p:nvPr/>
        </p:nvSpPr>
        <p:spPr>
          <a:xfrm>
            <a:off x="5022850" y="1730375"/>
            <a:ext cx="1854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hříšník</a:t>
            </a:r>
            <a:endParaRPr/>
          </a:p>
        </p:txBody>
      </p:sp>
      <p:sp>
        <p:nvSpPr>
          <p:cNvPr id="185" name="Google Shape;185;p15"/>
          <p:cNvSpPr txBox="1"/>
          <p:nvPr/>
        </p:nvSpPr>
        <p:spPr>
          <a:xfrm>
            <a:off x="5013325" y="2263775"/>
            <a:ext cx="16922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Vzpourou proti Bohu</a:t>
            </a:r>
            <a:r>
              <a:rPr b="1" i="0" lang="en-US" sz="2400" u="non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86" name="Google Shape;186;p15"/>
          <p:cNvSpPr txBox="1"/>
          <p:nvPr/>
        </p:nvSpPr>
        <p:spPr>
          <a:xfrm>
            <a:off x="5029200" y="3101975"/>
            <a:ext cx="1828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Každý den – také Y.Kip.</a:t>
            </a:r>
            <a:endParaRPr/>
          </a:p>
        </p:txBody>
      </p:sp>
      <p:sp>
        <p:nvSpPr>
          <p:cNvPr id="187" name="Google Shape;187;p15"/>
          <p:cNvSpPr txBox="1"/>
          <p:nvPr/>
        </p:nvSpPr>
        <p:spPr>
          <a:xfrm>
            <a:off x="5105400" y="3908425"/>
            <a:ext cx="1676400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ilegální</a:t>
            </a:r>
            <a:endParaRPr/>
          </a:p>
        </p:txBody>
      </p:sp>
      <p:sp>
        <p:nvSpPr>
          <p:cNvPr id="188" name="Google Shape;188;p15"/>
          <p:cNvSpPr txBox="1"/>
          <p:nvPr/>
        </p:nvSpPr>
        <p:spPr>
          <a:xfrm>
            <a:off x="4343400" y="4411662"/>
            <a:ext cx="2438400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Lid a svatyně</a:t>
            </a:r>
            <a:endParaRPr/>
          </a:p>
        </p:txBody>
      </p:sp>
      <p:sp>
        <p:nvSpPr>
          <p:cNvPr id="189" name="Google Shape;189;p15"/>
          <p:cNvSpPr txBox="1"/>
          <p:nvPr/>
        </p:nvSpPr>
        <p:spPr>
          <a:xfrm>
            <a:off x="4500562" y="4840287"/>
            <a:ext cx="2376487" cy="695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Arial Narrow"/>
              <a:buNone/>
            </a:pPr>
            <a:r>
              <a:rPr b="1" i="0" lang="en-US" sz="22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Vyhlazením hříchů nebo hříšníků</a:t>
            </a:r>
            <a:endParaRPr/>
          </a:p>
        </p:txBody>
      </p:sp>
      <p:sp>
        <p:nvSpPr>
          <p:cNvPr id="190" name="Google Shape;190;p15"/>
          <p:cNvSpPr txBox="1"/>
          <p:nvPr/>
        </p:nvSpPr>
        <p:spPr>
          <a:xfrm>
            <a:off x="4572000" y="5876925"/>
            <a:ext cx="2087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3. Moj 16,20-22</a:t>
            </a:r>
            <a:endParaRPr/>
          </a:p>
        </p:txBody>
      </p:sp>
      <p:sp>
        <p:nvSpPr>
          <p:cNvPr id="191" name="Google Shape;191;p15"/>
          <p:cNvSpPr txBox="1"/>
          <p:nvPr/>
        </p:nvSpPr>
        <p:spPr>
          <a:xfrm>
            <a:off x="7010400" y="838200"/>
            <a:ext cx="1981200" cy="515937"/>
          </a:xfrm>
          <a:prstGeom prst="rect">
            <a:avLst/>
          </a:prstGeom>
          <a:solidFill>
            <a:srgbClr val="CC6600"/>
          </a:solidFill>
          <a:ln>
            <a:noFill/>
          </a:ln>
        </p:spPr>
        <p:txBody>
          <a:bodyPr anchorCtr="0" anchor="t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Dan 8</a:t>
            </a:r>
            <a:endParaRPr/>
          </a:p>
        </p:txBody>
      </p:sp>
      <p:sp>
        <p:nvSpPr>
          <p:cNvPr id="192" name="Google Shape;192;p15"/>
          <p:cNvSpPr txBox="1"/>
          <p:nvPr/>
        </p:nvSpPr>
        <p:spPr>
          <a:xfrm>
            <a:off x="152400" y="1273175"/>
            <a:ext cx="48768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Co je </a:t>
            </a:r>
            <a:r>
              <a:rPr b="1" i="0" lang="en-US" sz="20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znečišťováno</a:t>
            </a:r>
            <a:r>
              <a:rPr b="1" i="0" lang="en-US" sz="20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event. </a:t>
            </a:r>
            <a:r>
              <a:rPr b="1" i="0" lang="en-US" sz="2000" u="sng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znesvěcováno</a:t>
            </a:r>
            <a:r>
              <a:rPr b="1" i="0" lang="en-US" sz="20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?</a:t>
            </a:r>
            <a:endParaRPr/>
          </a:p>
        </p:txBody>
      </p:sp>
      <p:sp>
        <p:nvSpPr>
          <p:cNvPr id="193" name="Google Shape;193;p15"/>
          <p:cNvSpPr txBox="1"/>
          <p:nvPr/>
        </p:nvSpPr>
        <p:spPr>
          <a:xfrm>
            <a:off x="4859337" y="1268412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Svatyně</a:t>
            </a:r>
            <a:endParaRPr/>
          </a:p>
        </p:txBody>
      </p:sp>
      <p:cxnSp>
        <p:nvCxnSpPr>
          <p:cNvPr id="194" name="Google Shape;194;p15"/>
          <p:cNvCxnSpPr/>
          <p:nvPr/>
        </p:nvCxnSpPr>
        <p:spPr>
          <a:xfrm>
            <a:off x="6858000" y="838200"/>
            <a:ext cx="0" cy="6019800"/>
          </a:xfrm>
          <a:prstGeom prst="straightConnector1">
            <a:avLst/>
          </a:prstGeom>
          <a:noFill/>
          <a:ln cap="flat" cmpd="sng" w="57150">
            <a:solidFill>
              <a:srgbClr val="990099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95" name="Google Shape;195;p15"/>
          <p:cNvCxnSpPr/>
          <p:nvPr/>
        </p:nvCxnSpPr>
        <p:spPr>
          <a:xfrm>
            <a:off x="0" y="4397375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990099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96" name="Google Shape;196;p15"/>
          <p:cNvSpPr txBox="1"/>
          <p:nvPr/>
        </p:nvSpPr>
        <p:spPr>
          <a:xfrm>
            <a:off x="152400" y="6284912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Odplatla znečišťovateli? </a:t>
            </a:r>
            <a:endParaRPr/>
          </a:p>
        </p:txBody>
      </p:sp>
      <p:sp>
        <p:nvSpPr>
          <p:cNvPr id="197" name="Google Shape;197;p15"/>
          <p:cNvSpPr txBox="1"/>
          <p:nvPr/>
        </p:nvSpPr>
        <p:spPr>
          <a:xfrm>
            <a:off x="4572000" y="6284912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Věčná smrt</a:t>
            </a:r>
            <a:endParaRPr/>
          </a:p>
        </p:txBody>
      </p:sp>
      <p:sp>
        <p:nvSpPr>
          <p:cNvPr id="198" name="Google Shape;198;p15"/>
          <p:cNvSpPr txBox="1"/>
          <p:nvPr/>
        </p:nvSpPr>
        <p:spPr>
          <a:xfrm>
            <a:off x="179387" y="5454650"/>
            <a:ext cx="3024187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Kdy se </a:t>
            </a:r>
            <a:r>
              <a:rPr b="1" i="0" lang="en-US" sz="24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očišťuje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?</a:t>
            </a:r>
            <a:endParaRPr/>
          </a:p>
          <a:p>
            <a:pPr indent="0" lvl="0" marL="0" marR="0" rtl="0" algn="l">
              <a:lnSpc>
                <a:spcPct val="3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			</a:t>
            </a:r>
            <a:endParaRPr/>
          </a:p>
        </p:txBody>
      </p:sp>
      <p:sp>
        <p:nvSpPr>
          <p:cNvPr id="199" name="Google Shape;199;p15"/>
          <p:cNvSpPr txBox="1"/>
          <p:nvPr/>
        </p:nvSpPr>
        <p:spPr>
          <a:xfrm>
            <a:off x="4500562" y="5489575"/>
            <a:ext cx="2087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Konec roku</a:t>
            </a:r>
            <a:endParaRPr/>
          </a:p>
        </p:txBody>
      </p:sp>
      <p:cxnSp>
        <p:nvCxnSpPr>
          <p:cNvPr id="200" name="Google Shape;200;p15"/>
          <p:cNvCxnSpPr/>
          <p:nvPr/>
        </p:nvCxnSpPr>
        <p:spPr>
          <a:xfrm>
            <a:off x="4643437" y="4868862"/>
            <a:ext cx="45005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1" name="Google Shape;201;p15"/>
          <p:cNvCxnSpPr/>
          <p:nvPr/>
        </p:nvCxnSpPr>
        <p:spPr>
          <a:xfrm>
            <a:off x="4643437" y="5516562"/>
            <a:ext cx="45005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2" name="Google Shape;202;p15"/>
          <p:cNvCxnSpPr/>
          <p:nvPr/>
        </p:nvCxnSpPr>
        <p:spPr>
          <a:xfrm>
            <a:off x="4643437" y="5949950"/>
            <a:ext cx="45005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3" name="Google Shape;203;p15"/>
          <p:cNvCxnSpPr/>
          <p:nvPr/>
        </p:nvCxnSpPr>
        <p:spPr>
          <a:xfrm>
            <a:off x="4572000" y="6308725"/>
            <a:ext cx="4572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4" name="Google Shape;204;p15"/>
          <p:cNvCxnSpPr/>
          <p:nvPr/>
        </p:nvCxnSpPr>
        <p:spPr>
          <a:xfrm>
            <a:off x="4716462" y="1773237"/>
            <a:ext cx="44275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5" name="Google Shape;205;p15"/>
          <p:cNvCxnSpPr/>
          <p:nvPr/>
        </p:nvCxnSpPr>
        <p:spPr>
          <a:xfrm>
            <a:off x="4716462" y="2276475"/>
            <a:ext cx="44275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6" name="Google Shape;206;p15"/>
          <p:cNvCxnSpPr/>
          <p:nvPr/>
        </p:nvCxnSpPr>
        <p:spPr>
          <a:xfrm>
            <a:off x="4716462" y="3068637"/>
            <a:ext cx="44275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7" name="Google Shape;207;p15"/>
          <p:cNvCxnSpPr/>
          <p:nvPr/>
        </p:nvCxnSpPr>
        <p:spPr>
          <a:xfrm>
            <a:off x="4716462" y="3860800"/>
            <a:ext cx="44275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48037" y="1244600"/>
            <a:ext cx="5505450" cy="535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16"/>
          <p:cNvSpPr txBox="1"/>
          <p:nvPr/>
        </p:nvSpPr>
        <p:spPr>
          <a:xfrm>
            <a:off x="0" y="-26987"/>
            <a:ext cx="9144000" cy="946150"/>
          </a:xfrm>
          <a:prstGeom prst="rect">
            <a:avLst/>
          </a:prstGeom>
          <a:solidFill>
            <a:srgbClr val="80008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Znečištění a očištění svatyně z tradičního adventistického pohledu</a:t>
            </a:r>
            <a:endParaRPr/>
          </a:p>
        </p:txBody>
      </p:sp>
      <p:sp>
        <p:nvSpPr>
          <p:cNvPr id="215" name="Google Shape;215;p16"/>
          <p:cNvSpPr/>
          <p:nvPr/>
        </p:nvSpPr>
        <p:spPr>
          <a:xfrm flipH="1">
            <a:off x="5334000" y="4572000"/>
            <a:ext cx="228600" cy="228600"/>
          </a:xfrm>
          <a:prstGeom prst="ellipse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16"/>
          <p:cNvSpPr txBox="1"/>
          <p:nvPr/>
        </p:nvSpPr>
        <p:spPr>
          <a:xfrm>
            <a:off x="0" y="4648200"/>
            <a:ext cx="3276600" cy="6762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800080"/>
                </a:solidFill>
                <a:latin typeface="Arial Narrow"/>
                <a:ea typeface="Arial Narrow"/>
                <a:cs typeface="Arial Narrow"/>
                <a:sym typeface="Arial Narrow"/>
              </a:rPr>
              <a:t>Co se stalo na velký den smíření?</a:t>
            </a:r>
            <a:endParaRPr/>
          </a:p>
        </p:txBody>
      </p:sp>
      <p:sp>
        <p:nvSpPr>
          <p:cNvPr id="217" name="Google Shape;217;p16"/>
          <p:cNvSpPr txBox="1"/>
          <p:nvPr/>
        </p:nvSpPr>
        <p:spPr>
          <a:xfrm>
            <a:off x="0" y="2636837"/>
            <a:ext cx="3276600" cy="1270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6009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rgbClr val="FF3300"/>
                </a:solidFill>
                <a:latin typeface="Arial Narrow"/>
                <a:ea typeface="Arial Narrow"/>
                <a:cs typeface="Arial Narrow"/>
                <a:sym typeface="Arial Narrow"/>
              </a:rPr>
              <a:t>Co se stalo ve svatyni, když hříšník svůj hřích vyznal a přinesl svoji osobní oběť?</a:t>
            </a:r>
            <a:endParaRPr/>
          </a:p>
        </p:txBody>
      </p:sp>
      <p:sp>
        <p:nvSpPr>
          <p:cNvPr id="218" name="Google Shape;218;p16"/>
          <p:cNvSpPr/>
          <p:nvPr/>
        </p:nvSpPr>
        <p:spPr>
          <a:xfrm flipH="1">
            <a:off x="7239000" y="5257800"/>
            <a:ext cx="152400" cy="228600"/>
          </a:xfrm>
          <a:prstGeom prst="ellipse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6"/>
          <p:cNvSpPr/>
          <p:nvPr/>
        </p:nvSpPr>
        <p:spPr>
          <a:xfrm>
            <a:off x="7391400" y="4953000"/>
            <a:ext cx="304800" cy="152400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16"/>
          <p:cNvSpPr/>
          <p:nvPr/>
        </p:nvSpPr>
        <p:spPr>
          <a:xfrm>
            <a:off x="5867400" y="5410200"/>
            <a:ext cx="304800" cy="152400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6"/>
          <p:cNvSpPr/>
          <p:nvPr/>
        </p:nvSpPr>
        <p:spPr>
          <a:xfrm>
            <a:off x="6172200" y="5257800"/>
            <a:ext cx="304800" cy="152400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16"/>
          <p:cNvSpPr/>
          <p:nvPr/>
        </p:nvSpPr>
        <p:spPr>
          <a:xfrm>
            <a:off x="5562600" y="5257800"/>
            <a:ext cx="304800" cy="152400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16"/>
          <p:cNvSpPr txBox="1"/>
          <p:nvPr/>
        </p:nvSpPr>
        <p:spPr>
          <a:xfrm>
            <a:off x="0" y="5397500"/>
            <a:ext cx="3276600" cy="141605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6009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Svatyně + ?  Byly očištěny ačkoli předtím nebyly </a:t>
            </a:r>
            <a:r>
              <a:rPr b="1" i="0" lang="en-US" sz="2400" u="sng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bpošpiněny</a:t>
            </a:r>
            <a:r>
              <a:rPr b="1" i="0" lang="en-US" sz="24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wurde!</a:t>
            </a:r>
            <a:endParaRPr/>
          </a:p>
        </p:txBody>
      </p:sp>
      <p:sp>
        <p:nvSpPr>
          <p:cNvPr id="224" name="Google Shape;224;p16"/>
          <p:cNvSpPr txBox="1"/>
          <p:nvPr/>
        </p:nvSpPr>
        <p:spPr>
          <a:xfrm>
            <a:off x="0" y="1052512"/>
            <a:ext cx="3276600" cy="108743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6009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 se odehrálo ve svatyni když došlo k hříchu?</a:t>
            </a:r>
            <a:endParaRPr/>
          </a:p>
        </p:txBody>
      </p:sp>
      <p:sp>
        <p:nvSpPr>
          <p:cNvPr id="225" name="Google Shape;225;p16"/>
          <p:cNvSpPr txBox="1"/>
          <p:nvPr/>
        </p:nvSpPr>
        <p:spPr>
          <a:xfrm>
            <a:off x="0" y="2205037"/>
            <a:ext cx="3276600" cy="37623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6009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NIC !</a:t>
            </a:r>
            <a:endParaRPr/>
          </a:p>
        </p:txBody>
      </p:sp>
      <p:sp>
        <p:nvSpPr>
          <p:cNvPr id="226" name="Google Shape;226;p16"/>
          <p:cNvSpPr/>
          <p:nvPr/>
        </p:nvSpPr>
        <p:spPr>
          <a:xfrm>
            <a:off x="5351462" y="4581525"/>
            <a:ext cx="228600" cy="228600"/>
          </a:xfrm>
          <a:prstGeom prst="flowChartConnector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16"/>
          <p:cNvSpPr/>
          <p:nvPr/>
        </p:nvSpPr>
        <p:spPr>
          <a:xfrm flipH="1">
            <a:off x="6084887" y="4437062"/>
            <a:ext cx="228600" cy="228600"/>
          </a:xfrm>
          <a:prstGeom prst="ellipse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16"/>
          <p:cNvSpPr/>
          <p:nvPr/>
        </p:nvSpPr>
        <p:spPr>
          <a:xfrm>
            <a:off x="5580062" y="5229225"/>
            <a:ext cx="304800" cy="215900"/>
          </a:xfrm>
          <a:prstGeom prst="flowChartConnector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16"/>
          <p:cNvSpPr/>
          <p:nvPr/>
        </p:nvSpPr>
        <p:spPr>
          <a:xfrm>
            <a:off x="6156325" y="5229225"/>
            <a:ext cx="360362" cy="215900"/>
          </a:xfrm>
          <a:prstGeom prst="flowChartConnector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6"/>
          <p:cNvSpPr/>
          <p:nvPr/>
        </p:nvSpPr>
        <p:spPr>
          <a:xfrm>
            <a:off x="5867400" y="5373687"/>
            <a:ext cx="304800" cy="215900"/>
          </a:xfrm>
          <a:prstGeom prst="flowChartConnector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6"/>
          <p:cNvSpPr/>
          <p:nvPr/>
        </p:nvSpPr>
        <p:spPr>
          <a:xfrm>
            <a:off x="5943600" y="5105400"/>
            <a:ext cx="304800" cy="152400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16"/>
          <p:cNvSpPr/>
          <p:nvPr/>
        </p:nvSpPr>
        <p:spPr>
          <a:xfrm>
            <a:off x="5940425" y="5084762"/>
            <a:ext cx="304800" cy="152400"/>
          </a:xfrm>
          <a:prstGeom prst="flowChartConnector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16"/>
          <p:cNvSpPr/>
          <p:nvPr/>
        </p:nvSpPr>
        <p:spPr>
          <a:xfrm flipH="1">
            <a:off x="6084887" y="4437062"/>
            <a:ext cx="228600" cy="228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16"/>
          <p:cNvSpPr/>
          <p:nvPr/>
        </p:nvSpPr>
        <p:spPr>
          <a:xfrm flipH="1">
            <a:off x="5364162" y="4581525"/>
            <a:ext cx="228600" cy="228600"/>
          </a:xfrm>
          <a:prstGeom prst="ellipse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16"/>
          <p:cNvSpPr/>
          <p:nvPr/>
        </p:nvSpPr>
        <p:spPr>
          <a:xfrm flipH="1">
            <a:off x="6084887" y="4437062"/>
            <a:ext cx="228600" cy="228600"/>
          </a:xfrm>
          <a:prstGeom prst="ellipse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16"/>
          <p:cNvSpPr/>
          <p:nvPr/>
        </p:nvSpPr>
        <p:spPr>
          <a:xfrm>
            <a:off x="6156325" y="5229225"/>
            <a:ext cx="360362" cy="215900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16"/>
          <p:cNvSpPr/>
          <p:nvPr/>
        </p:nvSpPr>
        <p:spPr>
          <a:xfrm>
            <a:off x="5922962" y="5076825"/>
            <a:ext cx="304800" cy="152400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6"/>
          <p:cNvSpPr/>
          <p:nvPr/>
        </p:nvSpPr>
        <p:spPr>
          <a:xfrm>
            <a:off x="5867400" y="5373687"/>
            <a:ext cx="304800" cy="215900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16"/>
          <p:cNvSpPr/>
          <p:nvPr/>
        </p:nvSpPr>
        <p:spPr>
          <a:xfrm>
            <a:off x="5580062" y="5229225"/>
            <a:ext cx="304800" cy="215900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6"/>
          <p:cNvSpPr txBox="1"/>
          <p:nvPr/>
        </p:nvSpPr>
        <p:spPr>
          <a:xfrm>
            <a:off x="0" y="4221162"/>
            <a:ext cx="3276600" cy="3667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66"/>
              </a:buClr>
              <a:buSzPts val="1800"/>
              <a:buFont typeface="Arial Narrow"/>
              <a:buNone/>
            </a:pPr>
            <a:r>
              <a:rPr b="1" i="0" lang="en-US" sz="1800" u="none">
                <a:solidFill>
                  <a:srgbClr val="339966"/>
                </a:solidFill>
                <a:latin typeface="Arial Narrow"/>
                <a:ea typeface="Arial Narrow"/>
                <a:cs typeface="Arial Narrow"/>
                <a:sym typeface="Arial Narrow"/>
              </a:rPr>
              <a:t>Kněz jedl maso! 3.Moj 6,19</a:t>
            </a:r>
            <a:endParaRPr/>
          </a:p>
        </p:txBody>
      </p:sp>
      <p:sp>
        <p:nvSpPr>
          <p:cNvPr id="241" name="Google Shape;241;p16"/>
          <p:cNvSpPr/>
          <p:nvPr/>
        </p:nvSpPr>
        <p:spPr>
          <a:xfrm flipH="1">
            <a:off x="5364162" y="2349500"/>
            <a:ext cx="228600" cy="228600"/>
          </a:xfrm>
          <a:prstGeom prst="ellipse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6"/>
          <p:cNvSpPr/>
          <p:nvPr/>
        </p:nvSpPr>
        <p:spPr>
          <a:xfrm flipH="1">
            <a:off x="4859337" y="2492375"/>
            <a:ext cx="228600" cy="228600"/>
          </a:xfrm>
          <a:prstGeom prst="ellipse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6"/>
          <p:cNvSpPr/>
          <p:nvPr/>
        </p:nvSpPr>
        <p:spPr>
          <a:xfrm flipH="1">
            <a:off x="4859337" y="2205037"/>
            <a:ext cx="228600" cy="228600"/>
          </a:xfrm>
          <a:prstGeom prst="ellipse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6"/>
          <p:cNvSpPr/>
          <p:nvPr/>
        </p:nvSpPr>
        <p:spPr>
          <a:xfrm flipH="1">
            <a:off x="4356100" y="2349500"/>
            <a:ext cx="228600" cy="228600"/>
          </a:xfrm>
          <a:prstGeom prst="ellipse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16"/>
          <p:cNvSpPr/>
          <p:nvPr/>
        </p:nvSpPr>
        <p:spPr>
          <a:xfrm flipH="1">
            <a:off x="4859337" y="2492375"/>
            <a:ext cx="228600" cy="228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6"/>
          <p:cNvSpPr/>
          <p:nvPr/>
        </p:nvSpPr>
        <p:spPr>
          <a:xfrm flipH="1">
            <a:off x="4356100" y="2349500"/>
            <a:ext cx="228600" cy="228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6"/>
          <p:cNvSpPr/>
          <p:nvPr/>
        </p:nvSpPr>
        <p:spPr>
          <a:xfrm flipH="1">
            <a:off x="5364162" y="2349500"/>
            <a:ext cx="228600" cy="228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16"/>
          <p:cNvSpPr/>
          <p:nvPr/>
        </p:nvSpPr>
        <p:spPr>
          <a:xfrm flipH="1">
            <a:off x="4859337" y="2205037"/>
            <a:ext cx="228600" cy="228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6"/>
          <p:cNvSpPr/>
          <p:nvPr/>
        </p:nvSpPr>
        <p:spPr>
          <a:xfrm>
            <a:off x="5364162" y="2349500"/>
            <a:ext cx="304800" cy="223837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6"/>
          <p:cNvSpPr/>
          <p:nvPr/>
        </p:nvSpPr>
        <p:spPr>
          <a:xfrm>
            <a:off x="4859337" y="2492375"/>
            <a:ext cx="304800" cy="223837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16"/>
          <p:cNvSpPr/>
          <p:nvPr/>
        </p:nvSpPr>
        <p:spPr>
          <a:xfrm>
            <a:off x="4284662" y="2349500"/>
            <a:ext cx="304800" cy="223837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16"/>
          <p:cNvSpPr/>
          <p:nvPr/>
        </p:nvSpPr>
        <p:spPr>
          <a:xfrm>
            <a:off x="4787900" y="2205037"/>
            <a:ext cx="304800" cy="223837"/>
          </a:xfrm>
          <a:prstGeom prst="flowChartConnector">
            <a:avLst/>
          </a:prstGeom>
          <a:solidFill>
            <a:srgbClr val="FF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16"/>
          <p:cNvSpPr txBox="1"/>
          <p:nvPr/>
        </p:nvSpPr>
        <p:spPr>
          <a:xfrm>
            <a:off x="3348037" y="6021387"/>
            <a:ext cx="5472112" cy="8223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0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Proč v Den smíření krev očišťuje, když při denní službě znečišťuje?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7"/>
          <p:cNvSpPr txBox="1"/>
          <p:nvPr/>
        </p:nvSpPr>
        <p:spPr>
          <a:xfrm>
            <a:off x="323850" y="908050"/>
            <a:ext cx="8424862" cy="54276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 obětí při denní službě je řeč vždy o  </a:t>
            </a:r>
            <a:r>
              <a:rPr b="1" i="0" lang="en-US" sz="2400" u="sng">
                <a:solidFill>
                  <a:srgbClr val="FF33CC"/>
                </a:solidFill>
                <a:latin typeface="Arial"/>
                <a:ea typeface="Arial"/>
                <a:cs typeface="Arial"/>
                <a:sym typeface="Arial"/>
              </a:rPr>
              <a:t>hříchu resp. Zbavení viny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! Tak je tomu u </a:t>
            </a:r>
            <a:r>
              <a:rPr b="0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obětí za hřích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oběti za vinu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b="0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zápalné oběti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(3. Moj 7,10 und 3. Moj 1,4) 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0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Správné použití krve ve svatyni nemělo žádný význam symbolického znečištění!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Kdy přinesl Mojžíš poprvé krev do svatyně?</a:t>
            </a:r>
            <a:endParaRPr b="1" i="0" sz="2400" u="none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1.) Při zasvěcení svatyně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r>
              <a:rPr b="1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(</a:t>
            </a:r>
            <a:r>
              <a:rPr b="0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3.Moj 8,14-15;  4. Moj 7,1) 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2.)</a:t>
            </a:r>
            <a:r>
              <a:rPr b="0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Při zasvěcení kněží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		</a:t>
            </a:r>
            <a:r>
              <a:rPr b="0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(2.Moj 29,4-21)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3.) Při zasvěcení zápalného oltáře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 </a:t>
            </a:r>
            <a:r>
              <a:rPr b="0" i="0" lang="en-US" sz="24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(2.Moj 29,35-37</a:t>
            </a:r>
            <a:r>
              <a:rPr b="0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Bylo by úplně nesmyslné hovořit u  takovýchto </a:t>
            </a:r>
            <a:r>
              <a:rPr b="1" i="0" lang="en-US" sz="2400" u="sng">
                <a:solidFill>
                  <a:srgbClr val="FF33CC"/>
                </a:solidFill>
                <a:latin typeface="Arial"/>
                <a:ea typeface="Arial"/>
                <a:cs typeface="Arial"/>
                <a:sym typeface="Arial"/>
              </a:rPr>
              <a:t>svěcení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kněží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b="0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svatyně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b="0" i="0" lang="en-US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znečištění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při používání krve!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59" name="Google Shape;259;p17"/>
          <p:cNvSpPr txBox="1"/>
          <p:nvPr/>
        </p:nvSpPr>
        <p:spPr>
          <a:xfrm>
            <a:off x="396875" y="173037"/>
            <a:ext cx="8351837" cy="5191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Krev oběti neznesvěcovala, nýbrž očišťovala!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8"/>
          <p:cNvSpPr txBox="1"/>
          <p:nvPr/>
        </p:nvSpPr>
        <p:spPr>
          <a:xfrm>
            <a:off x="323850" y="315912"/>
            <a:ext cx="8458200" cy="59420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990033"/>
              </a:buClr>
              <a:buSzPts val="2400"/>
              <a:buFont typeface="Arial"/>
              <a:buNone/>
            </a:pPr>
            <a:r>
              <a:rPr b="1" i="0" lang="en-US" sz="2400" u="sng">
                <a:solidFill>
                  <a:srgbClr val="990033"/>
                </a:solidFill>
                <a:latin typeface="Arial"/>
                <a:ea typeface="Arial"/>
                <a:cs typeface="Arial"/>
                <a:sym typeface="Arial"/>
              </a:rPr>
              <a:t>Další příklady očištění skrze přenášení krve</a:t>
            </a:r>
            <a:endParaRPr/>
          </a:p>
          <a:p>
            <a:pPr indent="0" lvl="0" marL="0" marR="0" rtl="0" algn="ctr">
              <a:lnSpc>
                <a:spcPct val="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4.) Opětné vysvěcení chrámu a oltáře </a:t>
            </a: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(2.Par. 29)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5.) Vysvěcení Ezechielova chrámu  </a:t>
            </a: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(Ez 43,13-27)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6.) Očištění malomocného		</a:t>
            </a: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(3.Moj 14)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7.) Očištění rodiček 	</a:t>
            </a:r>
            <a:r>
              <a:rPr b="1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(3.Moj 12,1-8)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8.) Očištění domů			</a:t>
            </a: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(3.Moj 13,33-57)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Ve všech těchto případech byly na očišťující oběť vloženy ruce.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Proč by to však mělo znamenat znečištění?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Znečištění se odehrálo mnohem dříve před očišťovacími ceremoniemi!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9"/>
          <p:cNvSpPr txBox="1"/>
          <p:nvPr/>
        </p:nvSpPr>
        <p:spPr>
          <a:xfrm>
            <a:off x="152400" y="1377950"/>
            <a:ext cx="8763000" cy="5219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Co bylo ve SZ-svatyni způsobeno krví oběti?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				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Žid 9, 21-22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1905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0" lang="en-US" sz="2800" u="sng" cap="none" strike="noStrik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Všimni si: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	</a:t>
            </a:r>
            <a:r>
              <a:rPr b="1" i="0" lang="en-US" sz="2800" u="none" cap="none" strike="noStrik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stříkání krví se nekonalo jen při roční,  		nýbrž především také při denní službě</a:t>
            </a:r>
            <a:endParaRPr b="1" i="0" sz="2800" u="none" cap="none" strike="noStrike">
              <a:solidFill>
                <a:srgbClr val="CC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1" marL="1905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 se děje skrze </a:t>
            </a:r>
            <a:r>
              <a:rPr b="1" i="0" lang="en-US" sz="2800" u="sng" cap="none" strike="noStrik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krev Ježíšovu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?      	1. Jan 1,7;   								Žid 9,12-14</a:t>
            </a:r>
            <a:endParaRPr b="0" i="0" sz="28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1" marL="1905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 je způsobeno upřímným vyznáním hříchů?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						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1. Jan 1,9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i="0" lang="en-US" sz="2800" u="none">
                <a:solidFill>
                  <a:srgbClr val="FF3300"/>
                </a:solidFill>
                <a:latin typeface="Arial Narrow"/>
                <a:ea typeface="Arial Narrow"/>
                <a:cs typeface="Arial Narrow"/>
                <a:sym typeface="Arial Narrow"/>
              </a:rPr>
              <a:t>V čem tedy spočívá naše vysvětlení symbolického zněčištění svatyně?        	</a:t>
            </a:r>
            <a:r>
              <a:rPr b="1" i="0" lang="en-US" sz="28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Bible nebo tradice?</a:t>
            </a:r>
            <a:endParaRPr/>
          </a:p>
        </p:txBody>
      </p:sp>
      <p:sp>
        <p:nvSpPr>
          <p:cNvPr id="271" name="Google Shape;271;p19"/>
          <p:cNvSpPr txBox="1"/>
          <p:nvPr/>
        </p:nvSpPr>
        <p:spPr>
          <a:xfrm>
            <a:off x="228600" y="152400"/>
            <a:ext cx="8664575" cy="1066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Symbolické působení krve v pozemské a nebeské svatyni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0"/>
          <p:cNvSpPr txBox="1"/>
          <p:nvPr/>
        </p:nvSpPr>
        <p:spPr>
          <a:xfrm>
            <a:off x="366712" y="442912"/>
            <a:ext cx="8382000" cy="49688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Různé možnosti znečištění svatyně ve SZ-době ve srovnání se znečištěním svatyně prostřednictvím malého rohu podle proroctví proroka Daniele 8, 9-13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0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1"/>
          <p:cNvSpPr txBox="1"/>
          <p:nvPr/>
        </p:nvSpPr>
        <p:spPr>
          <a:xfrm>
            <a:off x="914400" y="685800"/>
            <a:ext cx="746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1"/>
          <p:cNvSpPr txBox="1"/>
          <p:nvPr/>
        </p:nvSpPr>
        <p:spPr>
          <a:xfrm>
            <a:off x="762000" y="533400"/>
            <a:ext cx="762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1"/>
          <p:cNvSpPr txBox="1"/>
          <p:nvPr/>
        </p:nvSpPr>
        <p:spPr>
          <a:xfrm>
            <a:off x="304800" y="1700212"/>
            <a:ext cx="8458200" cy="52212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1.) Znečištění resp. znesvěcení v souvislosti s chováním ve svatyni</a:t>
            </a:r>
            <a:endParaRPr/>
          </a:p>
          <a:p>
            <a:pPr indent="-4572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Jer 32, 34; Ez 5,11; 	Modloslužba v chrámě ( Ez 8,6-18) </a:t>
            </a:r>
            <a:endParaRPr/>
          </a:p>
          <a:p>
            <a:pPr indent="-457200" lvl="0" marL="45720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Ez 23,38+39	navzdory modloslužbě obětování v chrámu</a:t>
            </a:r>
            <a:endParaRPr/>
          </a:p>
          <a:p>
            <a:pPr indent="-457200" lvl="0" marL="45720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3.Moj 21,23			chybující kněží slouží u oltáře</a:t>
            </a:r>
            <a:endParaRPr/>
          </a:p>
          <a:p>
            <a:pPr indent="-457200" lvl="0" marL="457200" marR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3.Moj 21,12			přerušení chrámové služby</a:t>
            </a:r>
            <a:endParaRPr/>
          </a:p>
          <a:p>
            <a:pPr indent="-457200" lvl="0" marL="457200" marR="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3.Moj 15,30-33		vejít nečistý do chrámu</a:t>
            </a:r>
            <a:endParaRPr/>
          </a:p>
          <a:p>
            <a:pPr indent="-457200" lvl="0" marL="457200" marR="0" rtl="0" algn="l">
              <a:lnSpc>
                <a:spcPct val="6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Ez 44, 7			neobřezaný vejít do svatyně</a:t>
            </a:r>
            <a:endParaRPr/>
          </a:p>
          <a:p>
            <a:pPr indent="-457200" lvl="0" marL="457200" marR="0" rtl="0" algn="l">
              <a:lnSpc>
                <a:spcPct val="60000"/>
              </a:lnSpc>
              <a:spcBef>
                <a:spcPts val="1200"/>
              </a:spcBef>
              <a:spcAft>
                <a:spcPts val="0"/>
              </a:spcAft>
              <a:buClr>
                <a:srgbClr val="006600"/>
              </a:buClr>
              <a:buSzPts val="2000"/>
              <a:buFont typeface="Arial Narrow"/>
              <a:buNone/>
            </a:pPr>
            <a:r>
              <a:rPr b="1" i="0" lang="en-US" sz="2000" u="none">
                <a:solidFill>
                  <a:srgbClr val="006600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Ž 74,7;  Pláč 2,17;		doslovné zničení chrámu  (Iz 63,18)</a:t>
            </a:r>
            <a:endParaRPr/>
          </a:p>
          <a:p>
            <a:pPr indent="-457200" lvl="0" marL="457200" marR="0" rtl="0" algn="l">
              <a:lnSpc>
                <a:spcPct val="11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1" i="0" lang="en-US" sz="2400" u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</a:t>
            </a:r>
            <a:r>
              <a:rPr b="1" i="0" lang="en-US" sz="2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Co z toho dělá také malý roh (papežství)? </a:t>
            </a:r>
            <a:endParaRPr/>
          </a:p>
          <a:p>
            <a:pPr indent="-457200" lvl="0" marL="457200" marR="0" rtl="0" algn="l">
              <a:lnSpc>
                <a:spcPct val="110000"/>
              </a:lnSpc>
              <a:spcBef>
                <a:spcPts val="1400"/>
              </a:spcBef>
              <a:spcAft>
                <a:spcPts val="0"/>
              </a:spcAft>
              <a:buClr>
                <a:srgbClr val="FF33CC"/>
              </a:buClr>
              <a:buSzPts val="2800"/>
              <a:buFont typeface="Arial Narrow"/>
              <a:buNone/>
            </a:pPr>
            <a:r>
              <a:rPr b="1" i="0" lang="en-US" sz="2800" u="none">
                <a:solidFill>
                  <a:srgbClr val="FF33CC"/>
                </a:solidFill>
                <a:latin typeface="Arial Narrow"/>
                <a:ea typeface="Arial Narrow"/>
                <a:cs typeface="Arial Narrow"/>
                <a:sym typeface="Arial Narrow"/>
              </a:rPr>
              <a:t>	Znečištění malým rohem je identické se SZ!</a:t>
            </a:r>
            <a:endParaRPr/>
          </a:p>
        </p:txBody>
      </p:sp>
      <p:sp>
        <p:nvSpPr>
          <p:cNvPr id="285" name="Google Shape;285;p21"/>
          <p:cNvSpPr txBox="1"/>
          <p:nvPr/>
        </p:nvSpPr>
        <p:spPr>
          <a:xfrm>
            <a:off x="304800" y="115887"/>
            <a:ext cx="8382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8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3200" u="none">
                <a:solidFill>
                  <a:srgbClr val="800000"/>
                </a:solidFill>
                <a:latin typeface="Arial Black"/>
                <a:ea typeface="Arial Black"/>
                <a:cs typeface="Arial Black"/>
                <a:sym typeface="Arial Black"/>
              </a:rPr>
              <a:t>Biblické vysvětlení pro znečištění svatyně, bez jakéhokoli použití krve</a:t>
            </a:r>
            <a:r>
              <a:rPr b="1" i="0" lang="en-US" sz="2800" u="none">
                <a:solidFill>
                  <a:srgbClr val="8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